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3" r:id="rId4"/>
    <p:sldMasterId id="2147483834" r:id="rId5"/>
    <p:sldMasterId id="214748383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6858000" cx="12192000"/>
  <p:notesSz cx="7772400" cy="10058400"/>
  <p:embeddedFontLst>
    <p:embeddedFont>
      <p:font typeface="Play"/>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C76099-C4DD-4061-9935-F739AE7C12C8}">
  <a:tblStyle styleId="{0EC76099-C4DD-4061-9935-F739AE7C12C8}"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lay-bold.fntdata"/><Relationship Id="rId21" Type="http://schemas.openxmlformats.org/officeDocument/2006/relationships/slide" Target="slides/slide14.xml"/><Relationship Id="rId65" Type="http://schemas.openxmlformats.org/officeDocument/2006/relationships/font" Target="fonts/Play-regular.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IAM/latest/UserGuide/reference_policies_elements.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about:blank"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3" name="Google Shape;1753;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|The content in this module is covered in the AWS Academy Cloud Foundations course and should be review for students in this course. You might treat this module as optional, or ask students to review it on their own time, based on the needs of the individual class.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Securing Access module. This module reviews key security principles and concepts for securing access to your cloud resources.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5" name="Google Shape;1825;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r>
              <a:rPr lang="en-US">
                <a:solidFill>
                  <a:schemeClr val="dk1"/>
                </a:solidFill>
                <a:latin typeface="Calibri"/>
                <a:ea typeface="Calibri"/>
                <a:cs typeface="Calibri"/>
                <a:sym typeface="Calibri"/>
              </a:rPr>
              <a:t>The security pillar addresses the ability to protect information, systems, and assets while delivering business value through risk assessments and mitigation strategies. This module doesn’t address all of these design principles but calls out the key aspects of limiting access to resources, specifically looking at granting access and protecting data at rest and in transit.</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Y</a:t>
            </a:r>
            <a:r>
              <a:rPr lang="en-US">
                <a:solidFill>
                  <a:schemeClr val="dk1"/>
                </a:solidFill>
                <a:latin typeface="Calibri"/>
                <a:ea typeface="Calibri"/>
                <a:cs typeface="Calibri"/>
                <a:sym typeface="Calibri"/>
              </a:rPr>
              <a:t>our architecture will present a much stronger security presence if you follow these design principles from the security pillar of the W</a:t>
            </a:r>
            <a:r>
              <a:rPr b="0" i="0" lang="en-US">
                <a:solidFill>
                  <a:schemeClr val="dk1"/>
                </a:solidFill>
                <a:latin typeface="Calibri"/>
                <a:ea typeface="Calibri"/>
                <a:cs typeface="Calibri"/>
                <a:sym typeface="Calibri"/>
              </a:rPr>
              <a:t>ell-Architected Framework:</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Implement a strong identity foundation:</a:t>
            </a:r>
            <a:r>
              <a:rPr b="0" i="0" lang="en-US">
                <a:solidFill>
                  <a:schemeClr val="dk1"/>
                </a:solidFill>
                <a:latin typeface="Calibri"/>
                <a:ea typeface="Calibri"/>
                <a:cs typeface="Calibri"/>
                <a:sym typeface="Calibri"/>
              </a:rPr>
              <a:t> Implement the principle of least privilege and enforce separation of duties with appropriate authorization for each interaction with your AWS resources. Centralize identity management, and aim to eliminate reliance on long-term, static credentials.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Protect data in transit and at rest</a:t>
            </a:r>
            <a:r>
              <a:rPr b="0" i="0" lang="en-US">
                <a:solidFill>
                  <a:schemeClr val="dk1"/>
                </a:solidFill>
                <a:latin typeface="Calibri"/>
                <a:ea typeface="Calibri"/>
                <a:cs typeface="Calibri"/>
                <a:sym typeface="Calibri"/>
              </a:rPr>
              <a:t>: Classify your data into sensitivity levels, and use mechanisms, such as encryption, tokenization, and access control, where appropriate.</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Apply security at all layers:</a:t>
            </a:r>
            <a:r>
              <a:rPr b="0" i="0" lang="en-US">
                <a:solidFill>
                  <a:schemeClr val="dk1"/>
                </a:solidFill>
                <a:latin typeface="Calibri"/>
                <a:ea typeface="Calibri"/>
                <a:cs typeface="Calibri"/>
                <a:sym typeface="Calibri"/>
              </a:rPr>
              <a:t> Apply a defense-in-depth approach with multiple security controls, and apply it to all layers (for example, edge of network, virtual private cloud [VPC], load balancing, every instance and compute service, operating system, application, and code).</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Keep people away from data:</a:t>
            </a:r>
            <a:r>
              <a:rPr b="0" i="0" lang="en-US">
                <a:solidFill>
                  <a:schemeClr val="dk1"/>
                </a:solidFill>
                <a:latin typeface="Calibri"/>
                <a:ea typeface="Calibri"/>
                <a:cs typeface="Calibri"/>
                <a:sym typeface="Calibri"/>
              </a:rPr>
              <a:t> Use mechanisms and tools to reduce or eliminate the need for direct access or manual processing of data. This reduces the risk of mishandling or modification and human error when handling sensitive data.</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Maintain</a:t>
            </a:r>
            <a:r>
              <a:rPr b="1" i="0" lang="en-US">
                <a:solidFill>
                  <a:schemeClr val="dk1"/>
                </a:solidFill>
                <a:latin typeface="Calibri"/>
                <a:ea typeface="Calibri"/>
                <a:cs typeface="Calibri"/>
                <a:sym typeface="Calibri"/>
              </a:rPr>
              <a:t> traceability:</a:t>
            </a:r>
            <a:r>
              <a:rPr b="0" i="0" lang="en-US">
                <a:solidFill>
                  <a:schemeClr val="dk1"/>
                </a:solidFill>
                <a:latin typeface="Calibri"/>
                <a:ea typeface="Calibri"/>
                <a:cs typeface="Calibri"/>
                <a:sym typeface="Calibri"/>
              </a:rPr>
              <a:t> Monitor, alert, and audit actions and changes to your environment in real time. Integrate log and metric collection with systems to automatically investigate and take action.</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Prepare for security events:</a:t>
            </a:r>
            <a:r>
              <a:rPr b="0" i="0" lang="en-US">
                <a:solidFill>
                  <a:schemeClr val="dk1"/>
                </a:solidFill>
                <a:latin typeface="Calibri"/>
                <a:ea typeface="Calibri"/>
                <a:cs typeface="Calibri"/>
                <a:sym typeface="Calibri"/>
              </a:rPr>
              <a:t> Prepare for an incident by having incident management and investigation policies and processes that align to your organizational requirements. Run incident response simulations, and use tools with automation to increase your speed for detection, investigation, and recovery.</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Automate security best practices:</a:t>
            </a:r>
            <a:r>
              <a:rPr b="0" i="0" lang="en-US">
                <a:solidFill>
                  <a:schemeClr val="dk1"/>
                </a:solidFill>
                <a:latin typeface="Calibri"/>
                <a:ea typeface="Calibri"/>
                <a:cs typeface="Calibri"/>
                <a:sym typeface="Calibri"/>
              </a:rPr>
              <a:t> Automated software-based security mechanisms improve your ability to securely scale more rapidly and cost-effectively. Create secure architectures, which includes implementing controls that are defined and managed as code in version-controlled templates.</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The security pillar of the Well-Architected Framework describes how to take advantage of cloud technologies to protect data, systems, and assets in a way that can improve your security posture. For more information, see the Security Pillar of the AWS Well-Architected Framework link on the content resources page of your online course.</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The next few slides review key aspects of the first two design principles.</a:t>
            </a:r>
            <a:endParaRPr b="1">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5" name="Google Shape;1845;p11:notes"/>
          <p:cNvSpPr txBox="1"/>
          <p:nvPr>
            <p:ph idx="1" type="body"/>
          </p:nvPr>
        </p:nvSpPr>
        <p:spPr>
          <a:xfrm>
            <a:off x="317500" y="3810000"/>
            <a:ext cx="7112000" cy="45415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Part of implementing a strong identity foundation is using policies to grant or deny access to your AWS resources, such as Amazon Simple Storage Service (Amazon S3) buckets. In this example, John can read, write, and delete objects in S3 bucket 1. However, he can only read the objects in S3 bucket 2, and he is explicitly denied access to a specific Amazon DynamoDB table.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2" name="Google Shape;1872;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|In this example, John (administrator user) and Mary (marketing user) have access to the same S3 buckets through different policies and permissions. Reinforce that a</a:t>
            </a:r>
            <a:r>
              <a:rPr lang="en-US">
                <a:solidFill>
                  <a:srgbClr val="000000"/>
                </a:solidFill>
                <a:latin typeface="Calibri"/>
                <a:ea typeface="Calibri"/>
                <a:cs typeface="Calibri"/>
                <a:sym typeface="Calibri"/>
              </a:rPr>
              <a:t> best practice is to grant only the permissions that are required to perform a task. Start with a minimum set of permissions, grant additional permissions as necessary, and revoke unnecessary permissions.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a:t>
            </a:r>
            <a:r>
              <a:rPr b="0" lang="en-US">
                <a:solidFill>
                  <a:srgbClr val="000000"/>
                </a:solidFill>
                <a:latin typeface="Calibri"/>
                <a:ea typeface="Calibri"/>
                <a:cs typeface="Calibri"/>
                <a:sym typeface="Calibri"/>
              </a:rPr>
              <a:t> </a:t>
            </a:r>
            <a:r>
              <a:rPr b="0" lang="en-US" u="none">
                <a:solidFill>
                  <a:srgbClr val="000000"/>
                </a:solidFill>
                <a:latin typeface="Calibri"/>
                <a:ea typeface="Calibri"/>
                <a:cs typeface="Calibri"/>
                <a:sym typeface="Calibri"/>
              </a:rPr>
              <a:t>Diagram of John, an administrator user, receiving permissions from a policy. The policy allows full access to S3 buckets 1 and 2. Mary, a marketing user, receives read-only access to S3 bucket 1 and is explicitly denied access to S3 bucket 2 through policies. </a:t>
            </a:r>
            <a:r>
              <a:rPr b="1" lang="en-US" u="none">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Another key aspect to implementing a strong identity foundation is to apply the principle of least privilege to the permissions that you set. This means granting only the permissions that are needed to perform a task.</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It’s more secure to start with a minimum set of permissions and grant additional permissions as needed. This provides better security than starting with permissions that are too permissive and then trying to restrict them later. To define the correct set of permissions, you must research what access is needed to accomplish a specific task.</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When you create access policies, determine what your users need to do, and then craft policies that allow them to perform only those tasks. Similarly, create policies for individual resources that identify precisely who is allowed to access the resource, and allow only the minimal permissions for those users. For example, perhaps developers should be allowed to create EC2 instances in production environments but not to stop or terminate the instances.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 more information, see the Apply Least-Privilege Permissions link on the content resources page of your online course.</a:t>
            </a:r>
            <a:endParaRPr>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6" name="Google Shape;1906;p13:notes"/>
          <p:cNvSpPr txBox="1"/>
          <p:nvPr>
            <p:ph idx="1" type="body"/>
          </p:nvPr>
        </p:nvSpPr>
        <p:spPr>
          <a:xfrm>
            <a:off x="317500" y="3810000"/>
            <a:ext cx="7112000" cy="45415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a:t>
            </a:r>
            <a:r>
              <a:rPr b="0" lang="en-US">
                <a:solidFill>
                  <a:srgbClr val="000000"/>
                </a:solidFill>
                <a:latin typeface="Calibri"/>
                <a:ea typeface="Calibri"/>
                <a:cs typeface="Calibri"/>
                <a:sym typeface="Calibri"/>
              </a:rPr>
              <a:t> </a:t>
            </a:r>
            <a:r>
              <a:rPr b="0" lang="en-US" u="none">
                <a:solidFill>
                  <a:srgbClr val="000000"/>
                </a:solidFill>
                <a:latin typeface="Calibri"/>
                <a:ea typeface="Calibri"/>
                <a:cs typeface="Calibri"/>
                <a:sym typeface="Calibri"/>
              </a:rPr>
              <a:t>Diagram of protecting data in transit by using cryptographic protocol. </a:t>
            </a:r>
            <a:r>
              <a:rPr lang="en-US">
                <a:solidFill>
                  <a:srgbClr val="000000"/>
                </a:solidFill>
                <a:latin typeface="Calibri"/>
                <a:ea typeface="Calibri"/>
                <a:cs typeface="Calibri"/>
                <a:sym typeface="Calibri"/>
              </a:rPr>
              <a:t>TLS protects the data as it moves to and from the client and cloud storage. </a:t>
            </a:r>
            <a:r>
              <a:rPr b="1" lang="en-US" u="none">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In addition to limiting who has permissions to access data, you should prevent access to data through encryption. This practice relates to the design principle of protecting data in transit and at rest.</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Data in transit is data that is actively moving from one location to another, such as across the internet or through a private network. To protect data in transit, you protect data while it's traveling from network to network or being transferred from a local storage device to a cloud storage device. Wherever data is moving, protection measures are critical because data is often considered less secure while in motion.</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An example of protecting data in transit </a:t>
            </a:r>
            <a:r>
              <a:rPr b="0" i="0" lang="en-US">
                <a:solidFill>
                  <a:schemeClr val="dk1"/>
                </a:solidFill>
                <a:latin typeface="Calibri"/>
                <a:ea typeface="Calibri"/>
                <a:cs typeface="Calibri"/>
                <a:sym typeface="Calibri"/>
              </a:rPr>
              <a:t>is encrypting pictures as they are uploaded to a cloud service. The pictures don’t need to be encrypted; however, by using TLS, you can ensure the privacy of the transfer.</a:t>
            </a:r>
            <a:endParaRPr>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6" name="Google Shape;1926;p14:notes"/>
          <p:cNvSpPr txBox="1"/>
          <p:nvPr>
            <p:ph idx="1" type="body"/>
          </p:nvPr>
        </p:nvSpPr>
        <p:spPr>
          <a:xfrm>
            <a:off x="317500" y="3810000"/>
            <a:ext cx="7112000" cy="45415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a:t>
            </a:r>
            <a:r>
              <a:rPr b="0" lang="en-US">
                <a:solidFill>
                  <a:srgbClr val="000000"/>
                </a:solidFill>
                <a:latin typeface="Calibri"/>
                <a:ea typeface="Calibri"/>
                <a:cs typeface="Calibri"/>
                <a:sym typeface="Calibri"/>
              </a:rPr>
              <a:t> </a:t>
            </a:r>
            <a:r>
              <a:rPr b="0" lang="en-US" u="none">
                <a:solidFill>
                  <a:srgbClr val="000000"/>
                </a:solidFill>
                <a:latin typeface="Calibri"/>
                <a:ea typeface="Calibri"/>
                <a:cs typeface="Calibri"/>
                <a:sym typeface="Calibri"/>
              </a:rPr>
              <a:t>Diagram of client-side encryption. The client encrypts data before sending it. The e</a:t>
            </a:r>
            <a:r>
              <a:rPr lang="en-US">
                <a:solidFill>
                  <a:srgbClr val="000000"/>
                </a:solidFill>
                <a:latin typeface="Calibri"/>
                <a:ea typeface="Calibri"/>
                <a:cs typeface="Calibri"/>
                <a:sym typeface="Calibri"/>
              </a:rPr>
              <a:t>ncrypted data is sent through a secure pipe from the client to cloud storage. The client retrieves encrypted data from cloud storage and decrypts the data for use. </a:t>
            </a:r>
            <a:r>
              <a:rPr b="1" lang="en-US" u="none">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Protecting data at rest means using encryption to protect data that is stored anywhere in your cloud solution. Client-side encryption provides end-to-end protection for your object, in transit and at rest, from its source to storage.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example is encrypting data on a mobile device. Because mobile devices can be easily lost or stolen, encryption will ensure that data is scrambled and isn’t accessible to unintended users.</a:t>
            </a:r>
            <a:endParaRPr b="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6" name="Google Shape;1946;p15:notes"/>
          <p:cNvSpPr txBox="1"/>
          <p:nvPr>
            <p:ph idx="1" type="body"/>
          </p:nvPr>
        </p:nvSpPr>
        <p:spPr>
          <a:xfrm>
            <a:off x="317500" y="3810000"/>
            <a:ext cx="7112000" cy="45415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a:t>
            </a:r>
            <a:r>
              <a:rPr b="0" lang="en-US">
                <a:solidFill>
                  <a:srgbClr val="000000"/>
                </a:solidFill>
                <a:latin typeface="Calibri"/>
                <a:ea typeface="Calibri"/>
                <a:cs typeface="Calibri"/>
                <a:sym typeface="Calibri"/>
              </a:rPr>
              <a:t> </a:t>
            </a:r>
            <a:r>
              <a:rPr b="0" lang="en-US" u="none">
                <a:solidFill>
                  <a:srgbClr val="000000"/>
                </a:solidFill>
                <a:latin typeface="Calibri"/>
                <a:ea typeface="Calibri"/>
                <a:cs typeface="Calibri"/>
                <a:sym typeface="Calibri"/>
              </a:rPr>
              <a:t>Diagram of server-side encryption. Unencrypted data is sent through a secure pipe. The server encrypts data when storing it and decrypts data when you request it. </a:t>
            </a:r>
            <a:r>
              <a:rPr lang="en-US">
                <a:solidFill>
                  <a:srgbClr val="000000"/>
                </a:solidFill>
                <a:latin typeface="Calibri"/>
                <a:ea typeface="Calibri"/>
                <a:cs typeface="Calibri"/>
                <a:sym typeface="Calibri"/>
              </a:rPr>
              <a:t>Data is returned to the client through the secure pipe. </a:t>
            </a:r>
            <a:r>
              <a:rPr b="1" lang="en-US" u="none">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server-side encryption, data is encrypted before it’s stored.</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S3 provides server-side encryption. The service encrypts your data at the object level as it writes the data to disks in AWS data centers and decrypts the data when you access it.</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example is encryption of personal user data, such as a Social Security Number, that is stored in a cloud database.</a:t>
            </a:r>
            <a:endParaRPr b="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7" name="Google Shape;1967;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br>
              <a:rPr b="1" lang="en-US">
                <a:latin typeface="Calibri"/>
                <a:ea typeface="Calibri"/>
                <a:cs typeface="Calibri"/>
                <a:sym typeface="Calibri"/>
              </a:rPr>
            </a:br>
            <a:r>
              <a:rPr b="0"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5" name="Google Shape;1975;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lang="en-US">
                <a:solidFill>
                  <a:srgbClr val="000000"/>
                </a:solidFill>
                <a:latin typeface="Calibri"/>
                <a:ea typeface="Calibri"/>
                <a:cs typeface="Calibri"/>
                <a:sym typeface="Calibri"/>
              </a:rPr>
              <a:t>This material is covered briefly and should be a review of cloud foundations concepts. You might choose to go deeper into these topics depending on when your students took that course.</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This section covers authentication and the importance of securing access.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p1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i="0" lang="en-US" u="none" cap="none" strike="noStrike">
                <a:solidFill>
                  <a:srgbClr val="000000"/>
                </a:solidFill>
                <a:latin typeface="Calibri"/>
                <a:ea typeface="Calibri"/>
                <a:cs typeface="Calibri"/>
                <a:sym typeface="Calibri"/>
              </a:rPr>
              <a:t>|This slide is intended for a quick review of </a:t>
            </a:r>
            <a:r>
              <a:rPr b="0" lang="en-US">
                <a:solidFill>
                  <a:srgbClr val="000000"/>
                </a:solidFill>
                <a:latin typeface="Calibri"/>
                <a:ea typeface="Calibri"/>
                <a:cs typeface="Calibri"/>
                <a:sym typeface="Calibri"/>
              </a:rPr>
              <a:t>the concepts of authentication and authorization.</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endParaRPr b="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With </a:t>
            </a:r>
            <a:r>
              <a:rPr i="1" lang="en-US">
                <a:solidFill>
                  <a:srgbClr val="000000"/>
                </a:solidFill>
                <a:latin typeface="Calibri"/>
                <a:ea typeface="Calibri"/>
                <a:cs typeface="Calibri"/>
                <a:sym typeface="Calibri"/>
              </a:rPr>
              <a:t>authentication</a:t>
            </a:r>
            <a:r>
              <a:rPr lang="en-US">
                <a:solidFill>
                  <a:srgbClr val="000000"/>
                </a:solidFill>
                <a:latin typeface="Calibri"/>
                <a:ea typeface="Calibri"/>
                <a:cs typeface="Calibri"/>
                <a:sym typeface="Calibri"/>
              </a:rPr>
              <a:t>, you can use the identity of requesters to control </a:t>
            </a:r>
            <a:r>
              <a:rPr i="1" lang="en-US">
                <a:solidFill>
                  <a:srgbClr val="000000"/>
                </a:solidFill>
                <a:latin typeface="Calibri"/>
                <a:ea typeface="Calibri"/>
                <a:cs typeface="Calibri"/>
                <a:sym typeface="Calibri"/>
              </a:rPr>
              <a:t>who</a:t>
            </a:r>
            <a:r>
              <a:rPr lang="en-US">
                <a:solidFill>
                  <a:srgbClr val="000000"/>
                </a:solidFill>
                <a:latin typeface="Calibri"/>
                <a:ea typeface="Calibri"/>
                <a:cs typeface="Calibri"/>
                <a:sym typeface="Calibri"/>
              </a:rPr>
              <a:t> can use your AWS resources. With </a:t>
            </a:r>
            <a:r>
              <a:rPr i="1" lang="en-US">
                <a:solidFill>
                  <a:srgbClr val="000000"/>
                </a:solidFill>
                <a:latin typeface="Calibri"/>
                <a:ea typeface="Calibri"/>
                <a:cs typeface="Calibri"/>
                <a:sym typeface="Calibri"/>
              </a:rPr>
              <a:t>authorization</a:t>
            </a:r>
            <a:r>
              <a:rPr lang="en-US">
                <a:solidFill>
                  <a:srgbClr val="000000"/>
                </a:solidFill>
                <a:latin typeface="Calibri"/>
                <a:ea typeface="Calibri"/>
                <a:cs typeface="Calibri"/>
                <a:sym typeface="Calibri"/>
              </a:rPr>
              <a:t>, you can also use access management to control </a:t>
            </a:r>
            <a:r>
              <a:rPr i="1" lang="en-US">
                <a:solidFill>
                  <a:srgbClr val="000000"/>
                </a:solidFill>
                <a:latin typeface="Calibri"/>
                <a:ea typeface="Calibri"/>
                <a:cs typeface="Calibri"/>
                <a:sym typeface="Calibri"/>
              </a:rPr>
              <a:t>what</a:t>
            </a:r>
            <a:r>
              <a:rPr lang="en-US">
                <a:solidFill>
                  <a:srgbClr val="000000"/>
                </a:solidFill>
                <a:latin typeface="Calibri"/>
                <a:ea typeface="Calibri"/>
                <a:cs typeface="Calibri"/>
                <a:sym typeface="Calibri"/>
              </a:rPr>
              <a:t> resources requesters can use and in what ways.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To understand the fundamental aspects of authentication and authorization, consider a banking analogy. Think of a bank that allows their customers (users) to access their accounts online. Suppose that you are a bank customer. You have money in a checking account at that bank, and you want to pay a bill online. Should any random person be able to log in to your bank account and pay their bills with the money in your account? No, of course not!</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Before the bank allows you to access your checking account, the bank must ensure that the person accessing the account is you. The bank wants to </a:t>
            </a:r>
            <a:r>
              <a:rPr i="1" lang="en-US">
                <a:solidFill>
                  <a:srgbClr val="000000"/>
                </a:solidFill>
                <a:latin typeface="Calibri"/>
                <a:ea typeface="Calibri"/>
                <a:cs typeface="Calibri"/>
                <a:sym typeface="Calibri"/>
              </a:rPr>
              <a:t>authenticate</a:t>
            </a:r>
            <a:r>
              <a:rPr lang="en-US">
                <a:solidFill>
                  <a:srgbClr val="000000"/>
                </a:solidFill>
                <a:latin typeface="Calibri"/>
                <a:ea typeface="Calibri"/>
                <a:cs typeface="Calibri"/>
                <a:sym typeface="Calibri"/>
              </a:rPr>
              <a:t> that you are who you claim to be. They typically accomplish this authentication by requiring you to enter your username and a password that is supposed to be known only to you. For extra security, they might have configured multi-factor authentication (MFA). Thus, in addition to typing in a password, you also must receive a code on your phone and enter that code on the bank’s website.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Now, suppose that you are successfully logged in to the bank website (authenticated). Can you pay your bill by using the money in </a:t>
            </a:r>
            <a:r>
              <a:rPr i="1" lang="en-US">
                <a:solidFill>
                  <a:srgbClr val="000000"/>
                </a:solidFill>
                <a:latin typeface="Calibri"/>
                <a:ea typeface="Calibri"/>
                <a:cs typeface="Calibri"/>
                <a:sym typeface="Calibri"/>
              </a:rPr>
              <a:t>another customer's</a:t>
            </a:r>
            <a:r>
              <a:rPr lang="en-US">
                <a:solidFill>
                  <a:srgbClr val="000000"/>
                </a:solidFill>
                <a:latin typeface="Calibri"/>
                <a:ea typeface="Calibri"/>
                <a:cs typeface="Calibri"/>
                <a:sym typeface="Calibri"/>
              </a:rPr>
              <a:t> account? No, of course not! You don’t have the </a:t>
            </a:r>
            <a:r>
              <a:rPr i="1" lang="en-US">
                <a:solidFill>
                  <a:srgbClr val="000000"/>
                </a:solidFill>
                <a:latin typeface="Calibri"/>
                <a:ea typeface="Calibri"/>
                <a:cs typeface="Calibri"/>
                <a:sym typeface="Calibri"/>
              </a:rPr>
              <a:t>authorization</a:t>
            </a:r>
            <a:r>
              <a:rPr lang="en-US">
                <a:solidFill>
                  <a:srgbClr val="000000"/>
                </a:solidFill>
                <a:latin typeface="Calibri"/>
                <a:ea typeface="Calibri"/>
                <a:cs typeface="Calibri"/>
                <a:sym typeface="Calibri"/>
              </a:rPr>
              <a:t> to access accounts that don’t belong to you. However, you </a:t>
            </a:r>
            <a:r>
              <a:rPr i="0" lang="en-US">
                <a:solidFill>
                  <a:srgbClr val="000000"/>
                </a:solidFill>
                <a:latin typeface="Calibri"/>
                <a:ea typeface="Calibri"/>
                <a:cs typeface="Calibri"/>
                <a:sym typeface="Calibri"/>
              </a:rPr>
              <a:t>are</a:t>
            </a:r>
            <a:r>
              <a:rPr lang="en-US">
                <a:solidFill>
                  <a:srgbClr val="000000"/>
                </a:solidFill>
                <a:latin typeface="Calibri"/>
                <a:ea typeface="Calibri"/>
                <a:cs typeface="Calibri"/>
                <a:sym typeface="Calibri"/>
              </a:rPr>
              <a:t> authorized to access the money in </a:t>
            </a:r>
            <a:r>
              <a:rPr i="1" lang="en-US">
                <a:solidFill>
                  <a:srgbClr val="000000"/>
                </a:solidFill>
                <a:latin typeface="Calibri"/>
                <a:ea typeface="Calibri"/>
                <a:cs typeface="Calibri"/>
                <a:sym typeface="Calibri"/>
              </a:rPr>
              <a:t>your</a:t>
            </a:r>
            <a:r>
              <a:rPr lang="en-US">
                <a:solidFill>
                  <a:srgbClr val="000000"/>
                </a:solidFill>
                <a:latin typeface="Calibri"/>
                <a:ea typeface="Calibri"/>
                <a:cs typeface="Calibri"/>
                <a:sym typeface="Calibri"/>
              </a:rPr>
              <a:t> account, and you are authorized to pay bills by using </a:t>
            </a:r>
            <a:r>
              <a:rPr i="1" lang="en-US">
                <a:solidFill>
                  <a:srgbClr val="000000"/>
                </a:solidFill>
                <a:latin typeface="Calibri"/>
                <a:ea typeface="Calibri"/>
                <a:cs typeface="Calibri"/>
                <a:sym typeface="Calibri"/>
              </a:rPr>
              <a:t>your</a:t>
            </a:r>
            <a:r>
              <a:rPr lang="en-US">
                <a:solidFill>
                  <a:srgbClr val="000000"/>
                </a:solidFill>
                <a:latin typeface="Calibri"/>
                <a:ea typeface="Calibri"/>
                <a:cs typeface="Calibri"/>
                <a:sym typeface="Calibri"/>
              </a:rPr>
              <a:t> money.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2" name="Google Shape;1992;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AWS Identity and Access Management is also known as IAM. With this service, you can configure fine-grained access control to AWS resources. You can use IAM to follow security best practices by granting unique security credentials to users and groups. These credentials specify which AWS service APIs and resources the users and groups can access. IAM is secure by default—users don’t have access to AWS resources until permissions are explicitly granted.</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i="0" lang="en-US">
                <a:latin typeface="Calibri"/>
                <a:ea typeface="Calibri"/>
                <a:cs typeface="Calibri"/>
                <a:sym typeface="Calibri"/>
              </a:rPr>
              <a:t>IAM is integrated into most AWS services. </a:t>
            </a:r>
            <a:r>
              <a:rPr lang="en-US">
                <a:latin typeface="Calibri"/>
                <a:ea typeface="Calibri"/>
                <a:cs typeface="Calibri"/>
                <a:sym typeface="Calibri"/>
              </a:rPr>
              <a:t>You can define access controls from one place in the AWS Management Console, and they will take effect throughout your AWS environment.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use IAM to grant your employees and applications access to the console and to AWS service APIs by using your existing identity systems. AWS supports </a:t>
            </a:r>
            <a:r>
              <a:rPr i="0" lang="en-US">
                <a:latin typeface="Calibri"/>
                <a:ea typeface="Calibri"/>
                <a:cs typeface="Calibri"/>
                <a:sym typeface="Calibri"/>
              </a:rPr>
              <a:t>federation from corporate systems, </a:t>
            </a:r>
            <a:r>
              <a:rPr lang="en-US">
                <a:latin typeface="Calibri"/>
                <a:ea typeface="Calibri"/>
                <a:cs typeface="Calibri"/>
                <a:sym typeface="Calibri"/>
              </a:rPr>
              <a:t>such as Microsoft Active Directory, and standards-based identity providers.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IAM also supports multi-factor authentication (MFA). If MFA is enabled and an IAM user attempts to log in, they will be prompted for an authentication code. The authentication code is delivered to an MFA device, such as a hardware or virtual device. For example, Google Authenticator is a virtual MFA device that runs as an application on a user's smartphone.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create accounts that have permissions that are similar to the AWS account root user. However, a best practice is to create administrative accounts that grant only the account permissions that are needed. Follow the principle of least privilege. For example, ask yourself whether your database administrator (DBA) should be able to provision EC2 instances. If the answer is no, then provision accounts accordingly.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1" name="Google Shape;2001;p2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|Slide number </a:t>
            </a:r>
            <a:fld id="{00000000-1234-1234-1234-123412341234}" type="slidenum">
              <a:rPr b="1" i="0" lang="en-US" u="none" cap="none" strike="noStrike">
                <a:solidFill>
                  <a:srgbClr val="000000"/>
                </a:solidFill>
                <a:latin typeface="Calibri"/>
                <a:ea typeface="Calibri"/>
                <a:cs typeface="Calibri"/>
                <a:sym typeface="Calibri"/>
              </a:rPr>
              <a:t>‹#›</a:t>
            </a:fld>
            <a:r>
              <a:rPr b="1" i="0" lang="en-US" u="none" cap="none" strike="noStrike">
                <a:solidFill>
                  <a:srgbClr val="000000"/>
                </a:solidFill>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i="0" lang="en-US">
                <a:solidFill>
                  <a:srgbClr val="000000"/>
                </a:solidFill>
                <a:latin typeface="Calibri"/>
                <a:ea typeface="Calibri"/>
                <a:cs typeface="Calibri"/>
                <a:sym typeface="Calibri"/>
              </a:rPr>
              <a:t>The following terms are specific to IAM, and you will use them throughout this course:</a:t>
            </a:r>
            <a:endParaRPr/>
          </a:p>
          <a:p>
            <a:pPr indent="-171450" lvl="0" marL="171450" marR="0" rtl="0" algn="l">
              <a:spcBef>
                <a:spcPts val="0"/>
              </a:spcBef>
              <a:spcAft>
                <a:spcPts val="0"/>
              </a:spcAft>
              <a:buClr>
                <a:srgbClr val="000000"/>
              </a:buClr>
              <a:buSzPts val="1200"/>
              <a:buFont typeface="Arial"/>
              <a:buChar char="•"/>
            </a:pPr>
            <a:r>
              <a:rPr i="0" lang="en-US">
                <a:solidFill>
                  <a:srgbClr val="000000"/>
                </a:solidFill>
                <a:latin typeface="Calibri"/>
                <a:ea typeface="Calibri"/>
                <a:cs typeface="Calibri"/>
                <a:sym typeface="Calibri"/>
              </a:rPr>
              <a:t>An </a:t>
            </a:r>
            <a:r>
              <a:rPr i="1" lang="en-US" u="none">
                <a:solidFill>
                  <a:srgbClr val="000000"/>
                </a:solidFill>
                <a:latin typeface="Calibri"/>
                <a:ea typeface="Calibri"/>
                <a:cs typeface="Calibri"/>
                <a:sym typeface="Calibri"/>
              </a:rPr>
              <a:t>IAM resource </a:t>
            </a:r>
            <a:r>
              <a:rPr i="0" lang="en-US">
                <a:solidFill>
                  <a:srgbClr val="000000"/>
                </a:solidFill>
                <a:latin typeface="Calibri"/>
                <a:ea typeface="Calibri"/>
                <a:cs typeface="Calibri"/>
                <a:sym typeface="Calibri"/>
              </a:rPr>
              <a:t>is the user, group, role, policy, or identity provider object that is stored in IAM. As with other AWS services, you can add, edit, and remove resources from IAM.</a:t>
            </a:r>
            <a:endParaRPr/>
          </a:p>
          <a:p>
            <a:pPr indent="-171450" lvl="0" marL="171450" rtl="0" algn="l">
              <a:spcBef>
                <a:spcPts val="0"/>
              </a:spcBef>
              <a:spcAft>
                <a:spcPts val="0"/>
              </a:spcAft>
              <a:buClr>
                <a:srgbClr val="000000"/>
              </a:buClr>
              <a:buSzPts val="1200"/>
              <a:buFont typeface="Arial"/>
              <a:buChar char="•"/>
            </a:pPr>
            <a:r>
              <a:rPr i="0" lang="en-US">
                <a:solidFill>
                  <a:srgbClr val="000000"/>
                </a:solidFill>
                <a:latin typeface="Calibri"/>
                <a:ea typeface="Calibri"/>
                <a:cs typeface="Calibri"/>
                <a:sym typeface="Calibri"/>
              </a:rPr>
              <a:t>An </a:t>
            </a:r>
            <a:r>
              <a:rPr i="1" lang="en-US">
                <a:solidFill>
                  <a:srgbClr val="000000"/>
                </a:solidFill>
                <a:latin typeface="Calibri"/>
                <a:ea typeface="Calibri"/>
                <a:cs typeface="Calibri"/>
                <a:sym typeface="Calibri"/>
              </a:rPr>
              <a:t>IAM entity </a:t>
            </a:r>
            <a:r>
              <a:rPr i="0" lang="en-US">
                <a:solidFill>
                  <a:srgbClr val="000000"/>
                </a:solidFill>
                <a:latin typeface="Calibri"/>
                <a:ea typeface="Calibri"/>
                <a:cs typeface="Calibri"/>
                <a:sym typeface="Calibri"/>
              </a:rPr>
              <a:t>is the IAM resource object that AWS uses for authentication. Entities include IAM users and roles. Through an IAM entity, you can be provided the ability to sign in to the console and make programmatic requests to AWS services by using the APIs or AWS Command Line Interface (AWS CLI).</a:t>
            </a:r>
            <a:endParaRPr/>
          </a:p>
          <a:p>
            <a:pPr indent="-171450" lvl="0" marL="171450" rtl="0" algn="l">
              <a:spcBef>
                <a:spcPts val="0"/>
              </a:spcBef>
              <a:spcAft>
                <a:spcPts val="0"/>
              </a:spcAft>
              <a:buClr>
                <a:srgbClr val="000000"/>
              </a:buClr>
              <a:buSzPts val="1200"/>
              <a:buFont typeface="Arial"/>
              <a:buChar char="•"/>
            </a:pPr>
            <a:r>
              <a:rPr i="0" lang="en-US">
                <a:solidFill>
                  <a:srgbClr val="000000"/>
                </a:solidFill>
                <a:latin typeface="Calibri"/>
                <a:ea typeface="Calibri"/>
                <a:cs typeface="Calibri"/>
                <a:sym typeface="Calibri"/>
              </a:rPr>
              <a:t>An </a:t>
            </a:r>
            <a:r>
              <a:rPr i="1" lang="en-US">
                <a:solidFill>
                  <a:srgbClr val="000000"/>
                </a:solidFill>
                <a:latin typeface="Calibri"/>
                <a:ea typeface="Calibri"/>
                <a:cs typeface="Calibri"/>
                <a:sym typeface="Calibri"/>
              </a:rPr>
              <a:t>IAM identity</a:t>
            </a:r>
            <a:r>
              <a:rPr i="0" lang="en-US">
                <a:solidFill>
                  <a:srgbClr val="000000"/>
                </a:solidFill>
                <a:latin typeface="Calibri"/>
                <a:ea typeface="Calibri"/>
                <a:cs typeface="Calibri"/>
                <a:sym typeface="Calibri"/>
              </a:rPr>
              <a:t> is the IAM resource object that is used to identify and group. You can attach a policy to an IAM identity. Identities include users, groups, and roles.</a:t>
            </a:r>
            <a:endParaRPr/>
          </a:p>
          <a:p>
            <a:pPr indent="-171450" lvl="0" marL="171450" rtl="0" algn="l">
              <a:spcBef>
                <a:spcPts val="0"/>
              </a:spcBef>
              <a:spcAft>
                <a:spcPts val="0"/>
              </a:spcAft>
              <a:buClr>
                <a:srgbClr val="000000"/>
              </a:buClr>
              <a:buSzPts val="1200"/>
              <a:buFont typeface="Arial"/>
              <a:buChar char="•"/>
            </a:pPr>
            <a:r>
              <a:rPr i="0" lang="en-US">
                <a:solidFill>
                  <a:srgbClr val="000000"/>
                </a:solidFill>
                <a:latin typeface="Calibri"/>
                <a:ea typeface="Calibri"/>
                <a:cs typeface="Calibri"/>
                <a:sym typeface="Calibri"/>
              </a:rPr>
              <a:t>A </a:t>
            </a:r>
            <a:r>
              <a:rPr i="1" lang="en-US">
                <a:solidFill>
                  <a:srgbClr val="000000"/>
                </a:solidFill>
                <a:latin typeface="Calibri"/>
                <a:ea typeface="Calibri"/>
                <a:cs typeface="Calibri"/>
                <a:sym typeface="Calibri"/>
              </a:rPr>
              <a:t>principal</a:t>
            </a:r>
            <a:r>
              <a:rPr i="0" lang="en-US">
                <a:solidFill>
                  <a:srgbClr val="000000"/>
                </a:solidFill>
                <a:latin typeface="Calibri"/>
                <a:ea typeface="Calibri"/>
                <a:cs typeface="Calibri"/>
                <a:sym typeface="Calibri"/>
              </a:rPr>
              <a:t> is a person </a:t>
            </a:r>
            <a:r>
              <a:rPr lang="en-US">
                <a:solidFill>
                  <a:srgbClr val="000000"/>
                </a:solidFill>
                <a:latin typeface="Calibri"/>
                <a:ea typeface="Calibri"/>
                <a:cs typeface="Calibri"/>
                <a:sym typeface="Calibri"/>
              </a:rPr>
              <a:t>or application that uses the AWS account root user, an IAM user, or an IAM role to authenticate and make requests to AWS. Principals include assumed roles and federated users—external identities that don’t have an AWS account.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8" name="Google Shape;2008;p2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You can use IAM to control access to your AWS resources. You achieve this access control by creating </a:t>
            </a:r>
            <a:r>
              <a:rPr i="1" lang="en-US">
                <a:solidFill>
                  <a:srgbClr val="000000"/>
                </a:solidFill>
                <a:latin typeface="Calibri"/>
                <a:ea typeface="Calibri"/>
                <a:cs typeface="Calibri"/>
                <a:sym typeface="Calibri"/>
              </a:rPr>
              <a:t>users</a:t>
            </a:r>
            <a:r>
              <a:rPr lang="en-US">
                <a:solidFill>
                  <a:srgbClr val="000000"/>
                </a:solidFill>
                <a:latin typeface="Calibri"/>
                <a:ea typeface="Calibri"/>
                <a:cs typeface="Calibri"/>
                <a:sym typeface="Calibri"/>
              </a:rPr>
              <a:t>, </a:t>
            </a:r>
            <a:r>
              <a:rPr i="1" lang="en-US">
                <a:solidFill>
                  <a:srgbClr val="000000"/>
                </a:solidFill>
                <a:latin typeface="Calibri"/>
                <a:ea typeface="Calibri"/>
                <a:cs typeface="Calibri"/>
                <a:sym typeface="Calibri"/>
              </a:rPr>
              <a:t>groups</a:t>
            </a:r>
            <a:r>
              <a:rPr lang="en-US">
                <a:solidFill>
                  <a:srgbClr val="000000"/>
                </a:solidFill>
                <a:latin typeface="Calibri"/>
                <a:ea typeface="Calibri"/>
                <a:cs typeface="Calibri"/>
                <a:sym typeface="Calibri"/>
              </a:rPr>
              <a:t>, and </a:t>
            </a:r>
            <a:r>
              <a:rPr i="1" lang="en-US">
                <a:solidFill>
                  <a:srgbClr val="000000"/>
                </a:solidFill>
                <a:latin typeface="Calibri"/>
                <a:ea typeface="Calibri"/>
                <a:cs typeface="Calibri"/>
                <a:sym typeface="Calibri"/>
              </a:rPr>
              <a:t>roles</a:t>
            </a:r>
            <a:r>
              <a:rPr lang="en-US">
                <a:solidFill>
                  <a:srgbClr val="000000"/>
                </a:solidFill>
                <a:latin typeface="Calibri"/>
                <a:ea typeface="Calibri"/>
                <a:cs typeface="Calibri"/>
                <a:sym typeface="Calibri"/>
              </a:rPr>
              <a:t>. You can also enforce access control by attaching </a:t>
            </a:r>
            <a:r>
              <a:rPr i="1" lang="en-US">
                <a:solidFill>
                  <a:srgbClr val="000000"/>
                </a:solidFill>
                <a:latin typeface="Calibri"/>
                <a:ea typeface="Calibri"/>
                <a:cs typeface="Calibri"/>
                <a:sym typeface="Calibri"/>
              </a:rPr>
              <a:t>policies</a:t>
            </a:r>
            <a:r>
              <a:rPr i="0" lang="en-US">
                <a:solidFill>
                  <a:srgbClr val="000000"/>
                </a:solidFill>
                <a:latin typeface="Calibri"/>
                <a:ea typeface="Calibri"/>
                <a:cs typeface="Calibri"/>
                <a:sym typeface="Calibri"/>
              </a:rPr>
              <a:t> to IAM entities.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For IAM, these terms are defined as follows: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An </a:t>
            </a:r>
            <a:r>
              <a:rPr i="1" lang="en-US">
                <a:latin typeface="Calibri"/>
                <a:ea typeface="Calibri"/>
                <a:cs typeface="Calibri"/>
                <a:sym typeface="Calibri"/>
              </a:rPr>
              <a:t>IAM user </a:t>
            </a:r>
            <a:r>
              <a:rPr lang="en-US">
                <a:latin typeface="Calibri"/>
                <a:ea typeface="Calibri"/>
                <a:cs typeface="Calibri"/>
                <a:sym typeface="Calibri"/>
              </a:rPr>
              <a:t>is an entity that you create in AWS to represent a person or application that interacts with AWS account services and resources. A user is given a permanent set of credentials, which stay with the user until a forced rotation occurs.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An </a:t>
            </a:r>
            <a:r>
              <a:rPr i="1" lang="en-US">
                <a:latin typeface="Calibri"/>
                <a:ea typeface="Calibri"/>
                <a:cs typeface="Calibri"/>
                <a:sym typeface="Calibri"/>
              </a:rPr>
              <a:t>IAM group </a:t>
            </a:r>
            <a:r>
              <a:rPr lang="en-US">
                <a:latin typeface="Calibri"/>
                <a:ea typeface="Calibri"/>
                <a:cs typeface="Calibri"/>
                <a:sym typeface="Calibri"/>
              </a:rPr>
              <a:t>is a collection of IAM users. You can use groups to grant the same set of permissions to multiple users.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An </a:t>
            </a:r>
            <a:r>
              <a:rPr i="1" lang="en-US">
                <a:latin typeface="Calibri"/>
                <a:ea typeface="Calibri"/>
                <a:cs typeface="Calibri"/>
                <a:sym typeface="Calibri"/>
              </a:rPr>
              <a:t>IAM role </a:t>
            </a:r>
            <a:r>
              <a:rPr lang="en-US">
                <a:latin typeface="Calibri"/>
                <a:ea typeface="Calibri"/>
                <a:cs typeface="Calibri"/>
                <a:sym typeface="Calibri"/>
              </a:rPr>
              <a:t>is similar to a user. It’s an AWS identity that you can attach permissions policies to. These policies determine what the identity can and can’t do in AWS. However, a role doesn’t have long-term credentials (such as a password or access keys) associated with it. Instead, when a person or application assumes a role, they are provided with temporary security credentials for the role session.</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An </a:t>
            </a:r>
            <a:r>
              <a:rPr i="1" lang="en-US">
                <a:latin typeface="Calibri"/>
                <a:ea typeface="Calibri"/>
                <a:cs typeface="Calibri"/>
                <a:sym typeface="Calibri"/>
              </a:rPr>
              <a:t>IAM policy </a:t>
            </a:r>
            <a:r>
              <a:rPr lang="en-US">
                <a:latin typeface="Calibri"/>
                <a:ea typeface="Calibri"/>
                <a:cs typeface="Calibri"/>
                <a:sym typeface="Calibri"/>
              </a:rPr>
              <a:t>is a document that explicitly lists permissions. The policy can be attached to an IAM user, group, role, or any combination of these resources.</a:t>
            </a:r>
            <a:endParaRPr>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6" name="Google Shape;2026;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solidFill>
                  <a:srgbClr val="000000"/>
                </a:solidFill>
                <a:latin typeface="Calibri"/>
                <a:ea typeface="Calibri"/>
                <a:cs typeface="Calibri"/>
                <a:sym typeface="Calibri"/>
              </a:rPr>
              <a:t>When you interact with AWS you must provide AWS credentials. Two primary types of credentials are used for authentication, and which credential type you use depends on how you access AWS:</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To authenticate from the console, you must sign in with your </a:t>
            </a:r>
            <a:r>
              <a:rPr i="1" lang="en-US">
                <a:solidFill>
                  <a:srgbClr val="000000"/>
                </a:solidFill>
                <a:latin typeface="Calibri"/>
                <a:ea typeface="Calibri"/>
                <a:cs typeface="Calibri"/>
                <a:sym typeface="Calibri"/>
              </a:rPr>
              <a:t>username and password</a:t>
            </a:r>
            <a:r>
              <a:rPr lang="en-US">
                <a:solidFill>
                  <a:srgbClr val="000000"/>
                </a:solidFill>
                <a:latin typeface="Calibri"/>
                <a:ea typeface="Calibri"/>
                <a:cs typeface="Calibri"/>
                <a:sym typeface="Calibri"/>
              </a:rPr>
              <a:t>.</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To authenticate through the AWS CLI, SDKs, or direct API calls, you must provide an AWS access key. The AWS access key is the combination of an </a:t>
            </a:r>
            <a:r>
              <a:rPr i="1" lang="en-US">
                <a:solidFill>
                  <a:srgbClr val="000000"/>
                </a:solidFill>
                <a:latin typeface="Calibri"/>
                <a:ea typeface="Calibri"/>
                <a:cs typeface="Calibri"/>
                <a:sym typeface="Calibri"/>
              </a:rPr>
              <a:t>access key ID and a secret access key</a:t>
            </a:r>
            <a:r>
              <a:rPr lang="en-US">
                <a:solidFill>
                  <a:srgbClr val="000000"/>
                </a:solidFill>
                <a:latin typeface="Calibri"/>
                <a:ea typeface="Calibri"/>
                <a:cs typeface="Calibri"/>
                <a:sym typeface="Calibri"/>
              </a:rPr>
              <a:t>. You cannot use a username and password to authenticate through these methods.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This is a very simplified introduction to using security credentials. For more information, see the AWS Security Credentials link on the content resources page of your online course. </a:t>
            </a:r>
            <a:endParaRPr b="1">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4" name="Google Shape;2034;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following are some best practices for securing access: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Follow the principle of least privilege:</a:t>
            </a:r>
            <a:r>
              <a:rPr b="0" i="0" lang="en-US">
                <a:solidFill>
                  <a:schemeClr val="dk1"/>
                </a:solidFill>
                <a:latin typeface="Calibri"/>
                <a:ea typeface="Calibri"/>
                <a:cs typeface="Calibri"/>
                <a:sym typeface="Calibri"/>
              </a:rPr>
              <a:t> Assign users, groups, and roles with the minimum necessary permissions to perform their tasks, and avoid providing unnecessary permissions.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Enable MFA: </a:t>
            </a:r>
            <a:r>
              <a:rPr b="0" i="0" lang="en-US">
                <a:solidFill>
                  <a:schemeClr val="dk1"/>
                </a:solidFill>
                <a:latin typeface="Calibri"/>
                <a:ea typeface="Calibri"/>
                <a:cs typeface="Calibri"/>
                <a:sym typeface="Calibri"/>
              </a:rPr>
              <a:t>MFA adds an extra layer of security for your root user by requiring a code that is generated by a hardware or software token during sign-in.</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Require human users to access AWS by using temporary credentials: </a:t>
            </a:r>
            <a:r>
              <a:rPr b="0" i="0" lang="en-US">
                <a:solidFill>
                  <a:schemeClr val="dk1"/>
                </a:solidFill>
                <a:latin typeface="Calibri"/>
                <a:ea typeface="Calibri"/>
                <a:cs typeface="Calibri"/>
                <a:sym typeface="Calibri"/>
              </a:rPr>
              <a:t>Instead of granting long-term credentials to users, use an identity to provide federated access to AWS accounts by assuming IAM roles, which provide temporary credentials. For centralized access management, use AWS IAM Identity Center to manage access to your accounts and permissions within those accounts. </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Rotate access keys: </a:t>
            </a:r>
            <a:r>
              <a:rPr b="0" i="0" lang="en-US">
                <a:solidFill>
                  <a:schemeClr val="dk1"/>
                </a:solidFill>
                <a:latin typeface="Calibri"/>
                <a:ea typeface="Calibri"/>
                <a:cs typeface="Calibri"/>
                <a:sym typeface="Calibri"/>
              </a:rPr>
              <a:t>for scenarios in which you need IAM users with programmatic access and long-term credentials, use access key last used information to rotate and remove access keys regularly.</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strong, complex passwords: </a:t>
            </a:r>
            <a:r>
              <a:rPr b="0" i="0" lang="en-US">
                <a:solidFill>
                  <a:schemeClr val="dk1"/>
                </a:solidFill>
                <a:latin typeface="Calibri"/>
                <a:ea typeface="Calibri"/>
                <a:cs typeface="Calibri"/>
                <a:sym typeface="Calibri"/>
              </a:rPr>
              <a:t>Ensure that the root user and IAM users have strong, unique passwords that follow AWS password policy guidelines.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Secure local credentials: </a:t>
            </a:r>
            <a:r>
              <a:rPr b="0" i="0" lang="en-US">
                <a:solidFill>
                  <a:schemeClr val="dk1"/>
                </a:solidFill>
                <a:latin typeface="Calibri"/>
                <a:ea typeface="Calibri"/>
                <a:cs typeface="Calibri"/>
                <a:sym typeface="Calibri"/>
              </a:rPr>
              <a:t>Secure access keys, passwords, and MFA tokens by storing them in a secure password manager or hardware tokens.</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AWS Organizations: </a:t>
            </a:r>
            <a:r>
              <a:rPr b="0" i="0" lang="en-US">
                <a:solidFill>
                  <a:schemeClr val="dk1"/>
                </a:solidFill>
                <a:latin typeface="Calibri"/>
                <a:ea typeface="Calibri"/>
                <a:cs typeface="Calibri"/>
                <a:sym typeface="Calibri"/>
              </a:rPr>
              <a:t>Use Organizations to consolidate multiple AWS accounts to manage billing, access control, and resources centrally.</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Enable AWS CloudTrail: </a:t>
            </a:r>
            <a:r>
              <a:rPr b="0" i="0" lang="en-US">
                <a:solidFill>
                  <a:schemeClr val="dk1"/>
                </a:solidFill>
                <a:latin typeface="Calibri"/>
                <a:ea typeface="Calibri"/>
                <a:cs typeface="Calibri"/>
                <a:sym typeface="Calibri"/>
              </a:rPr>
              <a:t>By enabling CloudTrail, you can have a record of all the actions that are taken in an account, which makes it easier to identify possible security risks and comply with auditing requirements.</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Protect the root user: </a:t>
            </a:r>
            <a:r>
              <a:rPr b="0" i="0" lang="en-US">
                <a:solidFill>
                  <a:schemeClr val="dk1"/>
                </a:solidFill>
                <a:latin typeface="Calibri"/>
                <a:ea typeface="Calibri"/>
                <a:cs typeface="Calibri"/>
                <a:sym typeface="Calibri"/>
              </a:rPr>
              <a:t>When you first </a:t>
            </a:r>
            <a:r>
              <a:rPr lang="en-US">
                <a:solidFill>
                  <a:schemeClr val="dk1"/>
                </a:solidFill>
                <a:latin typeface="Calibri"/>
                <a:ea typeface="Calibri"/>
                <a:cs typeface="Calibri"/>
                <a:sym typeface="Calibri"/>
              </a:rPr>
              <a:t>create an AWS account, you have a single sign-in identity that has complete access to all AWS services and resources in the account. This is the root user, and it’s important to minimize the risk of access through this account given its power. </a:t>
            </a:r>
            <a:r>
              <a:rPr b="0" i="0" lang="en-US">
                <a:solidFill>
                  <a:schemeClr val="dk1"/>
                </a:solidFill>
                <a:latin typeface="Calibri"/>
                <a:ea typeface="Calibri"/>
                <a:cs typeface="Calibri"/>
                <a:sym typeface="Calibri"/>
              </a:rPr>
              <a:t>Limit the use of the root user and monitor activity using CloudTrail logs, AWS Trusted Advisor recommendations, and console sign-in events for any suspicious activity related to your root user.</a:t>
            </a:r>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By following these best practices, you can enhance the security of your account setup. For more details and a complete list of  current best practices, see the link titled </a:t>
            </a:r>
            <a:r>
              <a:rPr b="0" lang="en-US">
                <a:latin typeface="Calibri"/>
                <a:ea typeface="Calibri"/>
                <a:cs typeface="Calibri"/>
                <a:sym typeface="Calibri"/>
              </a:rPr>
              <a:t>Security best practices in IAM </a:t>
            </a:r>
            <a:r>
              <a:rPr b="0" i="0" lang="en-US">
                <a:solidFill>
                  <a:schemeClr val="dk1"/>
                </a:solidFill>
                <a:latin typeface="Calibri"/>
                <a:ea typeface="Calibri"/>
                <a:cs typeface="Calibri"/>
                <a:sym typeface="Calibri"/>
              </a:rPr>
              <a:t>on the content resources page of your online course.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r>
              <a:rPr lang="en-US">
                <a:latin typeface="Calibri"/>
                <a:ea typeface="Calibri"/>
                <a:cs typeface="Calibri"/>
                <a:sym typeface="Calibri"/>
              </a:rPr>
              <a:t>Refer students to the link on the content resources page of the online course for information about tasks that can only be performed by the root user.</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Protect your root user credentials like you would protect your credit card number, or any other sensitive or secret data.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Rather than using the root user to do day-to-day administrative tasks, create an administrative user with permissions to perform most administrative tasks. If you use the AWS IAM Identity Center (successor to AWS Single Sign-On) to create the administrative user, temporary rather than long term credentials are used. For instructions, see the AWS IAM Identity Center User Guide link on the content resources page of your online course.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Only use the root user to perform those tasks that cannot be performed by any other user. For more information, see the Tasks That Require Root User Credentials link on the content resources page of your online course.</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8" name="Google Shape;2048;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|Review each step. Communicate that </a:t>
            </a:r>
            <a:r>
              <a:rPr b="0" i="0" lang="en-US">
                <a:solidFill>
                  <a:schemeClr val="dk1"/>
                </a:solidFill>
                <a:latin typeface="Calibri"/>
                <a:ea typeface="Calibri"/>
                <a:cs typeface="Calibri"/>
                <a:sym typeface="Calibri"/>
              </a:rPr>
              <a:t>AWS strongly recommends not using the root user for day-to-day interactions with AWS. </a:t>
            </a:r>
            <a:r>
              <a:rPr b="0" lang="en-US">
                <a:solidFill>
                  <a:srgbClr val="000000"/>
                </a:solidFill>
                <a:latin typeface="Calibri"/>
                <a:ea typeface="Calibri"/>
                <a:cs typeface="Calibri"/>
                <a:sym typeface="Calibri"/>
              </a:rPr>
              <a:t>Enable MFA for an extra layer of protection. After doing so, lock away the root user credentials </a:t>
            </a:r>
            <a:r>
              <a:rPr b="0" i="0" lang="en-US">
                <a:solidFill>
                  <a:schemeClr val="dk1"/>
                </a:solidFill>
                <a:latin typeface="Calibri"/>
                <a:ea typeface="Calibri"/>
                <a:cs typeface="Calibri"/>
                <a:sym typeface="Calibri"/>
              </a:rPr>
              <a:t>in a secure location </a:t>
            </a:r>
            <a:r>
              <a:rPr b="0" lang="en-US">
                <a:solidFill>
                  <a:srgbClr val="000000"/>
                </a:solidFill>
                <a:latin typeface="Calibri"/>
                <a:ea typeface="Calibri"/>
                <a:cs typeface="Calibri"/>
                <a:sym typeface="Calibri"/>
              </a:rPr>
              <a:t>to protect your account. Create a new admin user account with MFA, and download the programmatic keys—but don’t use them or </a:t>
            </a:r>
            <a:r>
              <a:rPr lang="en-US">
                <a:solidFill>
                  <a:schemeClr val="dk1"/>
                </a:solidFill>
                <a:latin typeface="Calibri"/>
                <a:ea typeface="Calibri"/>
                <a:cs typeface="Calibri"/>
                <a:sym typeface="Calibri"/>
              </a:rPr>
              <a:t>store them on your system. Login as the </a:t>
            </a:r>
            <a:r>
              <a:rPr b="0" lang="en-US">
                <a:solidFill>
                  <a:srgbClr val="000000"/>
                </a:solidFill>
                <a:latin typeface="Calibri"/>
                <a:ea typeface="Calibri"/>
                <a:cs typeface="Calibri"/>
                <a:sym typeface="Calibri"/>
              </a:rPr>
              <a:t>admin user to create new users or groups. Use the admin user for your day-to-day interactions.</a:t>
            </a:r>
            <a:endParaRPr b="1">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lang="en-US">
                <a:solidFill>
                  <a:srgbClr val="000000"/>
                </a:solidFill>
                <a:latin typeface="Calibri"/>
                <a:ea typeface="Calibri"/>
                <a:cs typeface="Calibri"/>
                <a:sym typeface="Calibri"/>
              </a:rPr>
              <a:t>Instead of using the root user to perform administrative tasks, follow these steps to create an administrator (admin) user:</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Log in as the root user, and set up MFA on the root user.</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Create a new admin user, add MFA, and download the programmatic keys. In the example on the slide, John is the admin user.</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Log out as the root user.</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Log in as the admin user (in this example, John).</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Create user accounts. Each user has a separate policy with permissions. In the example on the slide, user accounts are created for John, Ji, and Nikki.</a:t>
            </a:r>
            <a:endParaRPr/>
          </a:p>
          <a:p>
            <a:pPr indent="0" lvl="0" marL="0" marR="0" rtl="0" algn="l">
              <a:spcBef>
                <a:spcPts val="0"/>
              </a:spcBef>
              <a:spcAft>
                <a:spcPts val="0"/>
              </a:spcAft>
              <a:buClr>
                <a:schemeClr val="dk1"/>
              </a:buClr>
              <a:buSzPts val="1200"/>
              <a:buFont typeface="Calibri"/>
              <a:buNone/>
            </a:pPr>
            <a:r>
              <a:t/>
            </a:r>
            <a:endParaRPr b="1">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lang="en-US">
                <a:solidFill>
                  <a:srgbClr val="000000"/>
                </a:solidFill>
                <a:latin typeface="Calibri"/>
                <a:ea typeface="Calibri"/>
                <a:cs typeface="Calibri"/>
                <a:sym typeface="Calibri"/>
              </a:rPr>
              <a:t>For more information, see the Security Best Practices in IAM link on the content resources page of your online course.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5" name="Google Shape;2095;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|Emphasize that the best practice is to attach IAM policies to IAM groups, and then assign IAM users to these IAM groups. The diagram shows users being placed in different groups, which have different IAM policies attached, based on access requirements.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 </a:t>
            </a:r>
            <a:r>
              <a:rPr b="0" lang="en-US" u="none">
                <a:solidFill>
                  <a:srgbClr val="000000"/>
                </a:solidFill>
                <a:latin typeface="Calibri"/>
                <a:ea typeface="Calibri"/>
                <a:cs typeface="Calibri"/>
                <a:sym typeface="Calibri"/>
              </a:rPr>
              <a:t>Diagram of IAM policy 1 attached to an IAM group for sales users and IAM policy 2 attached to a group of IT users. IAM users 1 and 2 are members of the IAM sales group and receive the permissions from the policy that is attached to that group. IAM users 3, 4, and 5 are assigned to the IAM IT group and receive different permissions through the policy that is attached to that group. </a:t>
            </a:r>
            <a:r>
              <a:rPr b="1" lang="en-US" u="none">
                <a:solidFill>
                  <a:srgbClr val="000000"/>
                </a:solidFill>
                <a:latin typeface="Calibri"/>
                <a:ea typeface="Calibri"/>
                <a:cs typeface="Calibri"/>
                <a:sym typeface="Calibri"/>
              </a:rPr>
              <a:t>End description.</a:t>
            </a:r>
            <a:endParaRPr/>
          </a:p>
          <a:p>
            <a:pPr indent="0" lvl="0" marL="0" marR="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latin typeface="Calibri"/>
                <a:ea typeface="Calibri"/>
                <a:cs typeface="Calibri"/>
                <a:sym typeface="Calibri"/>
              </a:rPr>
              <a:t>You can attach an IAM policy to an IAM user, group, role, or any combination of these resources.</a:t>
            </a:r>
            <a:endParaRPr/>
          </a:p>
          <a:p>
            <a:pPr indent="0" lvl="0" marL="0" marR="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latin typeface="Calibri"/>
                <a:ea typeface="Calibri"/>
                <a:cs typeface="Calibri"/>
                <a:sym typeface="Calibri"/>
              </a:rPr>
              <a:t>To configure long-term access, a best practice is to attach IAM policies to IAM groups, and then assign IAM users to these IAM groups. An IAM user who is a member of an IAM group inherits the permissions that are attached to that group. You can also attach IAM policies directly to an IAM user to further customize the access that is granted through the group.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9" name="Google Shape;2129;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|Emphasize that IAM roles provide temporary access. This is great for users outside an organization.</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By using an IAM </a:t>
            </a:r>
            <a:r>
              <a:rPr i="0" lang="en-US">
                <a:latin typeface="Calibri"/>
                <a:ea typeface="Calibri"/>
                <a:cs typeface="Calibri"/>
                <a:sym typeface="Calibri"/>
              </a:rPr>
              <a:t>role, you can </a:t>
            </a:r>
            <a:r>
              <a:rPr lang="en-US">
                <a:latin typeface="Calibri"/>
                <a:ea typeface="Calibri"/>
                <a:cs typeface="Calibri"/>
                <a:sym typeface="Calibri"/>
              </a:rPr>
              <a:t>define a set of permissions for the resources that a user or service needs to access. However, the permissions aren’t attached to an IAM user or group. Instead, the permissions are attached to a role, and the user or service </a:t>
            </a:r>
            <a:r>
              <a:rPr i="1" lang="en-US">
                <a:latin typeface="Calibri"/>
                <a:ea typeface="Calibri"/>
                <a:cs typeface="Calibri"/>
                <a:sym typeface="Calibri"/>
              </a:rPr>
              <a:t>assumes</a:t>
            </a:r>
            <a:r>
              <a:rPr lang="en-US">
                <a:latin typeface="Calibri"/>
                <a:ea typeface="Calibri"/>
                <a:cs typeface="Calibri"/>
                <a:sym typeface="Calibri"/>
              </a:rPr>
              <a:t> the role. When a user assumes a role, the user's prior permissions are temporarily forgotten. AWS returns temporary security credentials that the user can then use to make programmatic requests to AWS. When you use IAM roles, you don’t need to grant long-term security credentials to each entity that requires access to a resource.</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lang="en-US">
                <a:latin typeface="Calibri"/>
                <a:ea typeface="Calibri"/>
                <a:cs typeface="Calibri"/>
                <a:sym typeface="Calibri"/>
              </a:rPr>
              <a:t>The following examples describe situations when you might need to use temporary security credentials: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An IAM user in one AWS account needs temporary access to resources in another AWS account.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User identities that were authenticated by a system outside of AWS (federated users) need to perform AWS tasks and access your AWS resources. You don’t want to create and manage IAM users for people outside your organization.</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 mobile app needs access to your AWS resources. You don’t want to store AWS credentials with the application, where they can be difficult to rotate and users can potentially extract them.</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An application that runs on an EC2 instance needs access to AWS resources. You don’t want to store long-term credentials locally.</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When you need to provide an IAM user in another account or a federated user access to your AWS resources, create an IAM role with temporary credentials instead of creating an IAM user in your account. Similarly, for an application that runs on an EC2 instance and requires access to AWS resources, create an IAM role, add the role to an </a:t>
            </a:r>
            <a:r>
              <a:rPr i="1" lang="en-US">
                <a:latin typeface="Calibri"/>
                <a:ea typeface="Calibri"/>
                <a:cs typeface="Calibri"/>
                <a:sym typeface="Calibri"/>
              </a:rPr>
              <a:t>instance profile</a:t>
            </a:r>
            <a:r>
              <a:rPr lang="en-US">
                <a:latin typeface="Calibri"/>
                <a:ea typeface="Calibri"/>
                <a:cs typeface="Calibri"/>
                <a:sym typeface="Calibri"/>
              </a:rPr>
              <a:t>, and attach the profile to the instance. The application can then programmatically assume the role at runtime.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9" name="Google Shape;2139;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diagram on this slide illustrates three uses cases of an IAM role: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In the first use case, an IAM user in AWS account 1 needs temporary access to an application that runs on an EC2 instance. You first create an IAM policy with the necessary permissions. You then create an IAM role and attach the policy to the role. The IAM user can now assume the role and access the EC2 instance.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In the second use case, an application that runs on an EC2 instance needs access to an S3 bucket. After you create an IAM role with the necessary permissions, you add the role to an instance profile and attach the profile to the instance. The application can then access the S3 bucket.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In the third use case, an IAM user in AWS account 2 needs to access an S3 bucket in AWS account 1. You create a </a:t>
            </a:r>
            <a:r>
              <a:rPr i="1" lang="en-US">
                <a:latin typeface="Calibri"/>
                <a:ea typeface="Calibri"/>
                <a:cs typeface="Calibri"/>
                <a:sym typeface="Calibri"/>
              </a:rPr>
              <a:t>cross-account </a:t>
            </a:r>
            <a:r>
              <a:rPr lang="en-US">
                <a:latin typeface="Calibri"/>
                <a:ea typeface="Calibri"/>
                <a:cs typeface="Calibri"/>
                <a:sym typeface="Calibri"/>
              </a:rPr>
              <a:t>IAM role in account 1 that defines account 2 as a trusted entity. An IAM user in account 2 can then switch roles to the cross-account role and access the S3 bucket in account 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3" name="Google Shape;2173;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7" name="Google Shape;1767;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reviews key concepts that are related to security in the Amazon Web Services (AWS) Cloud. This includes cloud security principles and the use of AWS Identity and Access Management (IAM) users, groups, roles, and policies to secure access to cloud resources.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1" name="Google Shape;2181;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|This material is covered briefly and should be a review of cloud foundations concepts. You might choose to go deeper into these topics depending on when your students took that course.</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a:t>
            </a:r>
            <a:endParaRPr/>
          </a:p>
          <a:p>
            <a:pPr indent="0" lvl="0" marL="0" marR="0" rtl="0" algn="l">
              <a:spcBef>
                <a:spcPts val="0"/>
              </a:spcBef>
              <a:spcAft>
                <a:spcPts val="0"/>
              </a:spcAft>
              <a:buClr>
                <a:srgbClr val="000000"/>
              </a:buClr>
              <a:buSzPts val="1200"/>
              <a:buFont typeface="Calibri"/>
              <a:buNone/>
            </a:pPr>
            <a:r>
              <a:rPr b="1" i="0" lang="en-US" u="none" cap="none" strike="noStrike">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This section covers authorizing users.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8" name="Google Shape;2188;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lang="en-US">
                <a:solidFill>
                  <a:srgbClr val="000000"/>
                </a:solidFill>
                <a:latin typeface="Calibri"/>
                <a:ea typeface="Calibri"/>
                <a:cs typeface="Calibri"/>
                <a:sym typeface="Calibri"/>
              </a:rPr>
              <a:t>|Discuss that policies are important because they are what you use to grant specific access. Without policies, a principal wouldn’t have access to resources.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b="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A policy is an object that defines permissions for the identity or resource that it’s associated with. By using policies, you can </a:t>
            </a:r>
            <a:r>
              <a:rPr lang="en-US">
                <a:solidFill>
                  <a:schemeClr val="dk1"/>
                </a:solidFill>
                <a:latin typeface="Calibri"/>
                <a:ea typeface="Calibri"/>
                <a:cs typeface="Calibri"/>
                <a:sym typeface="Calibri"/>
              </a:rPr>
              <a:t>fine-tune permissions that are granted to principals. Examples of principals include IAM users, IAM roles, and AWS services.</a:t>
            </a:r>
            <a:endParaRPr b="0">
              <a:solidFill>
                <a:srgbClr val="000000"/>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Two types of policies exist: identity-based policies and resource-based policies.</a:t>
            </a:r>
            <a:r>
              <a:rPr b="0" lang="en-US">
                <a:solidFill>
                  <a:srgbClr val="000000"/>
                </a:solidFill>
                <a:latin typeface="Calibri"/>
                <a:ea typeface="Calibri"/>
                <a:cs typeface="Calibri"/>
                <a:sym typeface="Calibri"/>
              </a:rPr>
              <a:t> The biggest difference is where they are applied. </a:t>
            </a:r>
            <a:r>
              <a:rPr b="0" i="1" lang="en-US">
                <a:solidFill>
                  <a:srgbClr val="000000"/>
                </a:solidFill>
                <a:latin typeface="Calibri"/>
                <a:ea typeface="Calibri"/>
                <a:cs typeface="Calibri"/>
                <a:sym typeface="Calibri"/>
              </a:rPr>
              <a:t>Identity-based</a:t>
            </a:r>
            <a:r>
              <a:rPr b="0" lang="en-US">
                <a:solidFill>
                  <a:srgbClr val="000000"/>
                </a:solidFill>
                <a:latin typeface="Calibri"/>
                <a:ea typeface="Calibri"/>
                <a:cs typeface="Calibri"/>
                <a:sym typeface="Calibri"/>
              </a:rPr>
              <a:t> policies are attached to an IAM user, group, or role and indicate what the user is permitted to do. </a:t>
            </a:r>
            <a:r>
              <a:rPr b="0" i="1" lang="en-US">
                <a:solidFill>
                  <a:srgbClr val="000000"/>
                </a:solidFill>
                <a:latin typeface="Calibri"/>
                <a:ea typeface="Calibri"/>
                <a:cs typeface="Calibri"/>
                <a:sym typeface="Calibri"/>
              </a:rPr>
              <a:t>Resource-based</a:t>
            </a:r>
            <a:r>
              <a:rPr b="0" lang="en-US">
                <a:solidFill>
                  <a:srgbClr val="000000"/>
                </a:solidFill>
                <a:latin typeface="Calibri"/>
                <a:ea typeface="Calibri"/>
                <a:cs typeface="Calibri"/>
                <a:sym typeface="Calibri"/>
              </a:rPr>
              <a:t> policies are attached to a resource and indicate what a specified user (or group of users) is permitted to do with the resource.</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Most policies are stored in AWS as JSON documents. AWS evaluates these policies when an IAM principal makes a request. Permissions in the policies determine whether the request is allowed or denied.</a:t>
            </a:r>
            <a:br>
              <a:rPr b="0"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 best practice is to follow the principle of least privilege, which was covered earlier in the module.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9" name="Google Shape;2199;p3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r>
              <a:rPr b="0" lang="en-US">
                <a:solidFill>
                  <a:srgbClr val="000000"/>
                </a:solidFill>
                <a:latin typeface="Calibri"/>
                <a:ea typeface="Calibri"/>
                <a:cs typeface="Calibri"/>
                <a:sym typeface="Calibri"/>
              </a:rPr>
              <a:t>Walk through the flowchart to help students better understand how policies are evaluated. Point out the two key decision points: explicit deny and explicit allow.</a:t>
            </a:r>
            <a:endParaRPr b="0">
              <a:latin typeface="Calibri"/>
              <a:ea typeface="Calibri"/>
              <a:cs typeface="Calibri"/>
              <a:sym typeface="Calibri"/>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When IAM determines whether an action is allowed, the service first checks for the existence of any applicable </a:t>
            </a:r>
            <a:r>
              <a:rPr b="0" lang="en-US">
                <a:solidFill>
                  <a:schemeClr val="dk1"/>
                </a:solidFill>
                <a:latin typeface="Calibri"/>
                <a:ea typeface="Calibri"/>
                <a:cs typeface="Calibri"/>
                <a:sym typeface="Calibri"/>
              </a:rPr>
              <a:t>explicit denial policy</a:t>
            </a:r>
            <a:r>
              <a:rPr lang="en-US">
                <a:solidFill>
                  <a:schemeClr val="dk1"/>
                </a:solidFill>
                <a:latin typeface="Calibri"/>
                <a:ea typeface="Calibri"/>
                <a:cs typeface="Calibri"/>
                <a:sym typeface="Calibri"/>
              </a:rPr>
              <a:t>. If an explicit denial doesn’t exist, then IAM checks for any applicable </a:t>
            </a:r>
            <a:r>
              <a:rPr b="0" lang="en-US">
                <a:solidFill>
                  <a:schemeClr val="dk1"/>
                </a:solidFill>
                <a:latin typeface="Calibri"/>
                <a:ea typeface="Calibri"/>
                <a:cs typeface="Calibri"/>
                <a:sym typeface="Calibri"/>
              </a:rPr>
              <a:t>explicit allow policy</a:t>
            </a:r>
            <a:r>
              <a:rPr lang="en-US">
                <a:solidFill>
                  <a:schemeClr val="dk1"/>
                </a:solidFill>
                <a:latin typeface="Calibri"/>
                <a:ea typeface="Calibri"/>
                <a:cs typeface="Calibri"/>
                <a:sym typeface="Calibri"/>
              </a:rPr>
              <a:t>. If an explicit deny or explicit allow policy doesn’t exist, IAM reverts to the default and denies access. This process is referred to as an </a:t>
            </a:r>
            <a:r>
              <a:rPr b="0" i="1" lang="en-US">
                <a:solidFill>
                  <a:schemeClr val="dk1"/>
                </a:solidFill>
                <a:latin typeface="Calibri"/>
                <a:ea typeface="Calibri"/>
                <a:cs typeface="Calibri"/>
                <a:sym typeface="Calibri"/>
              </a:rPr>
              <a:t>implicit deny</a:t>
            </a:r>
            <a:r>
              <a:rPr lang="en-US">
                <a:solidFill>
                  <a:schemeClr val="dk1"/>
                </a:solidFill>
                <a:latin typeface="Calibri"/>
                <a:ea typeface="Calibri"/>
                <a:cs typeface="Calibri"/>
                <a:sym typeface="Calibri"/>
              </a:rPr>
              <a:t>. A user will be permitted to take the action only if the requested action is not explicitly denied and is explicitly allowed.</a:t>
            </a:r>
            <a:endParaRPr/>
          </a:p>
          <a:p>
            <a:pPr indent="0" lvl="0" marL="0" marR="0" rtl="0" algn="l">
              <a:spcBef>
                <a:spcPts val="0"/>
              </a:spcBef>
              <a:spcAft>
                <a:spcPts val="0"/>
              </a:spcAft>
              <a:buClr>
                <a:schemeClr val="dk1"/>
              </a:buClr>
              <a:buSzPts val="1200"/>
              <a:buFont typeface="Calibri"/>
              <a:buNone/>
            </a:pPr>
            <a:r>
              <a:t/>
            </a:r>
            <a:endParaRPr b="1">
              <a:solidFill>
                <a:srgbClr val="000000"/>
              </a:solidFill>
              <a:latin typeface="Calibri"/>
              <a:ea typeface="Calibri"/>
              <a:cs typeface="Calibri"/>
              <a:sym typeface="Calibri"/>
            </a:endParaRPr>
          </a:p>
          <a:p>
            <a:pPr indent="0" lvl="0" marL="0" rtl="0" algn="l">
              <a:spcBef>
                <a:spcPts val="0"/>
              </a:spcBef>
              <a:spcAft>
                <a:spcPts val="0"/>
              </a:spcAft>
              <a:buClr>
                <a:srgbClr val="000000"/>
              </a:buClr>
              <a:buSzPts val="1200"/>
              <a:buFont typeface="Arial"/>
              <a:buNone/>
            </a:pPr>
            <a:r>
              <a:rPr lang="en-US">
                <a:solidFill>
                  <a:srgbClr val="000000"/>
                </a:solidFill>
                <a:latin typeface="Calibri"/>
                <a:ea typeface="Calibri"/>
                <a:cs typeface="Calibri"/>
                <a:sym typeface="Calibri"/>
              </a:rPr>
              <a:t>The diagram on the slide shows the logic that AWS uses to evaluate IAM policies. AWS evaluates all applicable policies and uses the following evaluation logic:</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By default, all requests are denied.</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An explicit allow overrides the default deny.</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An explicit deny overrides any explicit allow.</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The order that the policies are evaluated in has no effect on the outcome of the evaluation. All policies are evaluated, and the result is ​always​ that the request is either allowed or denied. Suppose that a conflict occurs (one policy allows an ​action​ and another policy denies an ​action​). Then, the most restrictive policy (that is, the policy that denies the ​action​) is applied.</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you develop IAM policies, it can be difficult to determine whether access to a resource will be granted to an IAM entity. The IAM policy simulator is a helpful tool to test and troubleshoot IAM policies. For more information, see the </a:t>
            </a:r>
            <a:r>
              <a:rPr b="0" lang="en-US">
                <a:latin typeface="Calibri"/>
                <a:ea typeface="Calibri"/>
                <a:cs typeface="Calibri"/>
                <a:sym typeface="Calibri"/>
              </a:rPr>
              <a:t>Testing IAM Policies with the IAM Policy Simulator</a:t>
            </a:r>
            <a:r>
              <a:rPr lang="en-US">
                <a:latin typeface="Calibri"/>
                <a:ea typeface="Calibri"/>
                <a:cs typeface="Calibri"/>
                <a:sym typeface="Calibri"/>
              </a:rPr>
              <a:t> link on the content resources page of your online course.</a:t>
            </a:r>
            <a:endParaRPr/>
          </a:p>
          <a:p>
            <a:pPr indent="0" lvl="0" marL="0" rtl="0" algn="l">
              <a:spcBef>
                <a:spcPts val="0"/>
              </a:spcBef>
              <a:spcAft>
                <a:spcPts val="0"/>
              </a:spcAft>
              <a:buNone/>
            </a:pPr>
            <a:r>
              <a:t/>
            </a:r>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1" name="Google Shape;2221;p3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|Review the differences between identity-based policies and resource-based policies:</a:t>
            </a:r>
            <a:endParaRPr b="1">
              <a:solidFill>
                <a:srgbClr val="000000"/>
              </a:solidFill>
              <a:latin typeface="Calibri"/>
              <a:ea typeface="Calibri"/>
              <a:cs typeface="Calibri"/>
              <a:sym typeface="Calibri"/>
            </a:endParaRPr>
          </a:p>
          <a:p>
            <a:pPr indent="-171450" lvl="0" marL="171450" rtl="0" algn="l">
              <a:spcBef>
                <a:spcPts val="0"/>
              </a:spcBef>
              <a:spcAft>
                <a:spcPts val="0"/>
              </a:spcAft>
              <a:buClr>
                <a:srgbClr val="000000"/>
              </a:buClr>
              <a:buSzPts val="1200"/>
              <a:buFont typeface="Arial"/>
              <a:buChar char="•"/>
            </a:pPr>
            <a:r>
              <a:rPr b="0" i="1" lang="en-US">
                <a:solidFill>
                  <a:srgbClr val="000000"/>
                </a:solidFill>
                <a:latin typeface="Calibri"/>
                <a:ea typeface="Calibri"/>
                <a:cs typeface="Calibri"/>
                <a:sym typeface="Calibri"/>
              </a:rPr>
              <a:t>|</a:t>
            </a:r>
            <a:r>
              <a:rPr i="1" lang="en-US">
                <a:solidFill>
                  <a:srgbClr val="000000"/>
                </a:solidFill>
                <a:latin typeface="Calibri"/>
                <a:ea typeface="Calibri"/>
                <a:cs typeface="Calibri"/>
                <a:sym typeface="Calibri"/>
              </a:rPr>
              <a:t>Identity-based policies </a:t>
            </a:r>
            <a:r>
              <a:rPr lang="en-US">
                <a:solidFill>
                  <a:srgbClr val="000000"/>
                </a:solidFill>
                <a:latin typeface="Calibri"/>
                <a:ea typeface="Calibri"/>
                <a:cs typeface="Calibri"/>
                <a:sym typeface="Calibri"/>
              </a:rPr>
              <a:t>are attached to an IAM user, group, or role. They indicate what that identity can do. For example, you could grant a user the ability to access an Amazon DynamoDB table.</a:t>
            </a:r>
            <a:endParaRPr/>
          </a:p>
          <a:p>
            <a:pPr indent="-171450" lvl="0" marL="171450" rtl="0" algn="l">
              <a:spcBef>
                <a:spcPts val="0"/>
              </a:spcBef>
              <a:spcAft>
                <a:spcPts val="0"/>
              </a:spcAft>
              <a:buClr>
                <a:srgbClr val="000000"/>
              </a:buClr>
              <a:buSzPts val="1200"/>
              <a:buFont typeface="Arial"/>
              <a:buChar char="•"/>
            </a:pPr>
            <a:r>
              <a:rPr i="1" lang="en-US">
                <a:solidFill>
                  <a:srgbClr val="000000"/>
                </a:solidFill>
                <a:latin typeface="Calibri"/>
                <a:ea typeface="Calibri"/>
                <a:cs typeface="Calibri"/>
                <a:sym typeface="Calibri"/>
              </a:rPr>
              <a:t>|Resource-based policies </a:t>
            </a:r>
            <a:r>
              <a:rPr lang="en-US">
                <a:solidFill>
                  <a:srgbClr val="000000"/>
                </a:solidFill>
                <a:latin typeface="Calibri"/>
                <a:ea typeface="Calibri"/>
                <a:cs typeface="Calibri"/>
                <a:sym typeface="Calibri"/>
              </a:rPr>
              <a:t>are attached to a resource. They indicate what a specified user (or group of users) is permitted to do with the resource. For example, you could grant access to an S3 bucket or grant cross-account access between two trusted AWS accounts.</a:t>
            </a:r>
            <a:endParaRPr/>
          </a:p>
          <a:p>
            <a:pPr indent="0" lvl="0" marL="0" rtl="0" algn="l">
              <a:spcBef>
                <a:spcPts val="0"/>
              </a:spcBef>
              <a:spcAft>
                <a:spcPts val="0"/>
              </a:spcAft>
              <a:buClr>
                <a:srgbClr val="000000"/>
              </a:buClr>
              <a:buSzPts val="1200"/>
              <a:buFont typeface="Arial"/>
              <a:buNone/>
            </a:pPr>
            <a:r>
              <a:rPr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|Review the policy tables with the students. Reiterate that, b</a:t>
            </a:r>
            <a:r>
              <a:rPr lang="en-US">
                <a:solidFill>
                  <a:srgbClr val="000000"/>
                </a:solidFill>
                <a:latin typeface="Calibri"/>
                <a:ea typeface="Calibri"/>
                <a:cs typeface="Calibri"/>
                <a:sym typeface="Calibri"/>
              </a:rPr>
              <a:t>y default, all requests are denied. An explicit allow overrides the default deny; an explicit deny overrides any explicit allow.</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a:t>
            </a:r>
            <a:endParaRPr>
              <a:solidFill>
                <a:srgbClr val="000000"/>
              </a:solidFill>
              <a:latin typeface="Calibri"/>
              <a:ea typeface="Calibri"/>
              <a:cs typeface="Calibri"/>
              <a:sym typeface="Calibri"/>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To reiterate, two types of IAM policies can grant permissions: identity-based policies and resource-based policies. The difference between the two types is where they are applied, which depends on the type of access that you're authorizing or restricting.</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i="1" lang="en-US">
                <a:solidFill>
                  <a:srgbClr val="000000"/>
                </a:solidFill>
                <a:latin typeface="Calibri"/>
                <a:ea typeface="Calibri"/>
                <a:cs typeface="Calibri"/>
                <a:sym typeface="Calibri"/>
              </a:rPr>
              <a:t>Identity-based policies </a:t>
            </a:r>
            <a:r>
              <a:rPr lang="en-US">
                <a:solidFill>
                  <a:srgbClr val="000000"/>
                </a:solidFill>
                <a:latin typeface="Calibri"/>
                <a:ea typeface="Calibri"/>
                <a:cs typeface="Calibri"/>
                <a:sym typeface="Calibri"/>
              </a:rPr>
              <a:t>are attached to an IAM user, group, or role. They indicate what that identity can do. For example, you could grant a user the ability to access a DynamoDB table.</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i="1" lang="en-US">
                <a:solidFill>
                  <a:srgbClr val="000000"/>
                </a:solidFill>
                <a:latin typeface="Calibri"/>
                <a:ea typeface="Calibri"/>
                <a:cs typeface="Calibri"/>
                <a:sym typeface="Calibri"/>
              </a:rPr>
              <a:t>Resource-based policies </a:t>
            </a:r>
            <a:r>
              <a:rPr lang="en-US">
                <a:solidFill>
                  <a:srgbClr val="000000"/>
                </a:solidFill>
                <a:latin typeface="Calibri"/>
                <a:ea typeface="Calibri"/>
                <a:cs typeface="Calibri"/>
                <a:sym typeface="Calibri"/>
              </a:rPr>
              <a:t>are attached to a resource. They indicate what a specified user (or group of users) is permitted to do with the resource. For example, you could use a resource-based policy to grant access to an S3 bucket or to grant cross-account access between two trusted AWS accounts.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For more information, see the </a:t>
            </a:r>
            <a:r>
              <a:rPr lang="en-US">
                <a:solidFill>
                  <a:srgbClr val="000000"/>
                </a:solidFill>
                <a:latin typeface="Calibri"/>
                <a:ea typeface="Calibri"/>
                <a:cs typeface="Calibri"/>
                <a:sym typeface="Calibri"/>
              </a:rPr>
              <a:t>Identity-Based Policies and Resource-Based Policies</a:t>
            </a:r>
            <a:r>
              <a:rPr b="0" lang="en-US">
                <a:latin typeface="Calibri"/>
                <a:ea typeface="Calibri"/>
                <a:cs typeface="Calibri"/>
                <a:sym typeface="Calibri"/>
              </a:rPr>
              <a:t> </a:t>
            </a:r>
            <a:r>
              <a:rPr lang="en-US">
                <a:solidFill>
                  <a:srgbClr val="000000"/>
                </a:solidFill>
                <a:latin typeface="Calibri"/>
                <a:ea typeface="Calibri"/>
                <a:cs typeface="Calibri"/>
                <a:sym typeface="Calibri"/>
              </a:rPr>
              <a:t>link on the content resources page of your online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1" name="Google Shape;2241;p34:notes"/>
          <p:cNvSpPr txBox="1"/>
          <p:nvPr>
            <p:ph idx="1" type="body"/>
          </p:nvPr>
        </p:nvSpPr>
        <p:spPr>
          <a:xfrm>
            <a:off x="317500" y="3810000"/>
            <a:ext cx="7112000" cy="54627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|Review the question with students. Allow them time to discuss whether Bob can GET PUT, or LIST for bucket X.</a:t>
            </a:r>
            <a:endParaRPr b="1">
              <a:solidFill>
                <a:srgbClr val="000000"/>
              </a:solidFill>
              <a:latin typeface="Calibri"/>
              <a:ea typeface="Calibri"/>
              <a:cs typeface="Calibri"/>
              <a:sym typeface="Calibri"/>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a:t>
            </a:r>
            <a:endParaRPr/>
          </a:p>
          <a:p>
            <a:pPr indent="0" lvl="0" marL="0" marR="0" rtl="0" algn="l">
              <a:spcBef>
                <a:spcPts val="0"/>
              </a:spcBef>
              <a:spcAft>
                <a:spcPts val="0"/>
              </a:spcAft>
              <a:buClr>
                <a:schemeClr val="dk1"/>
              </a:buClr>
              <a:buSzPts val="1200"/>
              <a:buFont typeface="Calibri"/>
              <a:buNone/>
            </a:pPr>
            <a:r>
              <a:t/>
            </a:r>
            <a:endParaRPr b="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b="0" lang="en-US">
                <a:solidFill>
                  <a:srgbClr val="000000"/>
                </a:solidFill>
                <a:latin typeface="Calibri"/>
                <a:ea typeface="Calibri"/>
                <a:cs typeface="Calibri"/>
                <a:sym typeface="Calibri"/>
              </a:rPr>
              <a:t>Amazon S3 supports two types of access control mechanisms: identity-based (or user based) and resource-based.</a:t>
            </a:r>
            <a:endParaRPr/>
          </a:p>
          <a:p>
            <a:pPr indent="0" lvl="0" marL="0" marR="0" rtl="0" algn="l">
              <a:spcBef>
                <a:spcPts val="0"/>
              </a:spcBef>
              <a:spcAft>
                <a:spcPts val="0"/>
              </a:spcAft>
              <a:buClr>
                <a:schemeClr val="dk1"/>
              </a:buClr>
              <a:buSzPts val="1200"/>
              <a:buFont typeface="Calibri"/>
              <a:buNone/>
            </a:pPr>
            <a:r>
              <a:t/>
            </a:r>
            <a:endParaRPr b="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In the example on the slide, an IAM user named Bob has an identity-based policy attached. The policy allows him to use the GET, PUT, and LIST APIs for S3 bucket X. However, the resource-based policy for bucket X allows him to use GET and LIST, but denies the ability to use PUT. This means that Bob cannot PUT objects into bucket X, even though his identity-based policy allows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35:notes"/>
          <p:cNvSpPr txBox="1"/>
          <p:nvPr>
            <p:ph idx="1" type="body"/>
          </p:nvPr>
        </p:nvSpPr>
        <p:spPr>
          <a:xfrm>
            <a:off x="317500" y="3810000"/>
            <a:ext cx="7112000" cy="54627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br>
              <a:rPr b="0" lang="en-US">
                <a:solidFill>
                  <a:srgbClr val="000000"/>
                </a:solidFill>
                <a:latin typeface="Calibri"/>
                <a:ea typeface="Calibri"/>
                <a:cs typeface="Calibri"/>
                <a:sym typeface="Calibri"/>
              </a:rPr>
            </a:br>
            <a:r>
              <a:rPr b="0" lang="en-US">
                <a:solidFill>
                  <a:srgbClr val="000000"/>
                </a:solidFill>
                <a:latin typeface="Calibri"/>
                <a:ea typeface="Calibri"/>
                <a:cs typeface="Calibri"/>
                <a:sym typeface="Calibri"/>
              </a:rPr>
              <a:t>|Review the question with students. Allow them time to discuss whether Bob can GET or LIST for bucket Y.</a:t>
            </a:r>
            <a:endParaRPr b="1">
              <a:solidFill>
                <a:srgbClr val="000000"/>
              </a:solidFill>
              <a:latin typeface="Calibri"/>
              <a:ea typeface="Calibri"/>
              <a:cs typeface="Calibri"/>
              <a:sym typeface="Calibri"/>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Note:</a:t>
            </a:r>
            <a:r>
              <a:rPr b="0" lang="en-US">
                <a:solidFill>
                  <a:srgbClr val="000000"/>
                </a:solidFill>
                <a:latin typeface="Calibri"/>
                <a:ea typeface="Calibri"/>
                <a:cs typeface="Calibri"/>
                <a:sym typeface="Calibri"/>
              </a:rPr>
              <a:t> In the tables on the slide, N/A means not applicable because the policy doesn't specify permissions for that particular action. </a:t>
            </a:r>
            <a:endParaRPr>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 example on this slide focuses on Bob’s permissions for bucket Y. Bob's identity-based policy allows the LIST action. The policy doesn’t explicitly allow or deny the GET and PUT actions on bucket Y. The resource-based policy for bucket Y allows Bob to use GET and LIST, but doesn’t specify the PUT action. Therefore, Bob can read objects from the bucket, even though his identity-based policy doesn't explicitly allow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7" name="Google Shape;2277;p3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5" name="Google Shape;2285;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u="none">
                <a:solidFill>
                  <a:srgbClr val="000000"/>
                </a:solidFill>
                <a:latin typeface="Calibri"/>
                <a:ea typeface="Calibri"/>
                <a:cs typeface="Calibri"/>
                <a:sym typeface="Calibri"/>
              </a:rPr>
              <a:t>This section focuses on the structure and elements of an IAM policy.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2" name="Google Shape;2292;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IAM policies are stored in AWS as JSON documents. Each statement includes information about a single permission. If a policy includes multiple statements, AWS applies a logical OR across the statements when evaluating them.</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following are common elements that are found in an IAM policy document:</a:t>
            </a:r>
            <a:endParaRPr u="sng">
              <a:solidFill>
                <a:schemeClr val="hlink"/>
              </a:solidFill>
              <a:latin typeface="Calibri"/>
              <a:ea typeface="Calibri"/>
              <a:cs typeface="Calibri"/>
              <a:sym typeface="Calibri"/>
              <a:hlinkClick r:id="rId2"/>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Version: </a:t>
            </a:r>
            <a:r>
              <a:rPr lang="en-US">
                <a:latin typeface="Calibri"/>
                <a:ea typeface="Calibri"/>
                <a:cs typeface="Calibri"/>
                <a:sym typeface="Calibri"/>
              </a:rPr>
              <a:t>Specify the version of the policy language that you want to use.</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Statement: </a:t>
            </a:r>
            <a:r>
              <a:rPr lang="en-US">
                <a:latin typeface="Calibri"/>
                <a:ea typeface="Calibri"/>
                <a:cs typeface="Calibri"/>
                <a:sym typeface="Calibri"/>
              </a:rPr>
              <a:t>Use this main policy element as a container for the following elements. You can include more than one statement in a policy:</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Effect: </a:t>
            </a:r>
            <a:r>
              <a:rPr lang="en-US">
                <a:latin typeface="Calibri"/>
                <a:ea typeface="Calibri"/>
                <a:cs typeface="Calibri"/>
                <a:sym typeface="Calibri"/>
              </a:rPr>
              <a:t>Use </a:t>
            </a:r>
            <a:r>
              <a:rPr i="1" lang="en-US">
                <a:latin typeface="Calibri"/>
                <a:ea typeface="Calibri"/>
                <a:cs typeface="Calibri"/>
                <a:sym typeface="Calibri"/>
              </a:rPr>
              <a:t>Allow</a:t>
            </a:r>
            <a:r>
              <a:rPr lang="en-US">
                <a:latin typeface="Calibri"/>
                <a:ea typeface="Calibri"/>
                <a:cs typeface="Calibri"/>
                <a:sym typeface="Calibri"/>
              </a:rPr>
              <a:t> or </a:t>
            </a:r>
            <a:r>
              <a:rPr i="1" lang="en-US">
                <a:latin typeface="Calibri"/>
                <a:ea typeface="Calibri"/>
                <a:cs typeface="Calibri"/>
                <a:sym typeface="Calibri"/>
              </a:rPr>
              <a:t>Deny</a:t>
            </a:r>
            <a:r>
              <a:rPr lang="en-US">
                <a:latin typeface="Calibri"/>
                <a:ea typeface="Calibri"/>
                <a:cs typeface="Calibri"/>
                <a:sym typeface="Calibri"/>
              </a:rPr>
              <a:t> to indicate whether the policy allows or denies access.</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Principal: </a:t>
            </a:r>
            <a:r>
              <a:rPr lang="en-US">
                <a:latin typeface="Calibri"/>
                <a:ea typeface="Calibri"/>
                <a:cs typeface="Calibri"/>
                <a:sym typeface="Calibri"/>
              </a:rPr>
              <a:t>If you create a </a:t>
            </a:r>
            <a:r>
              <a:rPr i="1" lang="en-US">
                <a:latin typeface="Calibri"/>
                <a:ea typeface="Calibri"/>
                <a:cs typeface="Calibri"/>
                <a:sym typeface="Calibri"/>
              </a:rPr>
              <a:t>resource-based</a:t>
            </a:r>
            <a:r>
              <a:rPr lang="en-US">
                <a:latin typeface="Calibri"/>
                <a:ea typeface="Calibri"/>
                <a:cs typeface="Calibri"/>
                <a:sym typeface="Calibri"/>
              </a:rPr>
              <a:t> policy, you must indicate the account, user, role, or federated user that you would like to allow or deny access to. If you are creating an IAM policy to attach to a user or role, you cannot include this element. The principal is implied as the user or role that the policy is attached to.</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Action: </a:t>
            </a:r>
            <a:r>
              <a:rPr lang="en-US">
                <a:latin typeface="Calibri"/>
                <a:ea typeface="Calibri"/>
                <a:cs typeface="Calibri"/>
                <a:sym typeface="Calibri"/>
              </a:rPr>
              <a:t>Include a list of actions that the policy allows or denies.</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Resource: </a:t>
            </a:r>
            <a:r>
              <a:rPr lang="en-US">
                <a:latin typeface="Calibri"/>
                <a:ea typeface="Calibri"/>
                <a:cs typeface="Calibri"/>
                <a:sym typeface="Calibri"/>
              </a:rPr>
              <a:t>If you are creating an IAM policy to attach to a user or role, you must specify a list of resources to which the actions apply. If you create a </a:t>
            </a:r>
            <a:r>
              <a:rPr i="1" lang="en-US">
                <a:latin typeface="Calibri"/>
                <a:ea typeface="Calibri"/>
                <a:cs typeface="Calibri"/>
                <a:sym typeface="Calibri"/>
              </a:rPr>
              <a:t>resource-based </a:t>
            </a:r>
            <a:r>
              <a:rPr lang="en-US">
                <a:latin typeface="Calibri"/>
                <a:ea typeface="Calibri"/>
                <a:cs typeface="Calibri"/>
                <a:sym typeface="Calibri"/>
              </a:rPr>
              <a:t>policy, this element is optional.</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Condition (optional):</a:t>
            </a:r>
            <a:r>
              <a:rPr lang="en-US">
                <a:latin typeface="Calibri"/>
                <a:ea typeface="Calibri"/>
                <a:cs typeface="Calibri"/>
                <a:sym typeface="Calibri"/>
              </a:rPr>
              <a:t> Specify the circumstances where the policy grants permissions.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9" name="Google Shape;2299;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policy uses a combination of an explicit allow and an explicit deny to limit access within an AWS account. </a:t>
            </a:r>
            <a:endParaRPr/>
          </a:p>
          <a:p>
            <a:pPr indent="0" lvl="0" marL="0" rtl="0" algn="l">
              <a:spcBef>
                <a:spcPts val="0"/>
              </a:spcBef>
              <a:spcAft>
                <a:spcPts val="0"/>
              </a:spcAft>
              <a:buNone/>
            </a:pPr>
            <a:r>
              <a:rPr lang="en-US">
                <a:latin typeface="Calibri"/>
                <a:ea typeface="Calibri"/>
                <a:cs typeface="Calibri"/>
                <a:sym typeface="Calibri"/>
              </a:rPr>
              <a:t>The example IAM policy on this slide allows access only to the following resources: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The DynamoDB table course-notes.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The S3 buckets course-notes-web and course-notes-mp3.</a:t>
            </a:r>
            <a:endParaRPr/>
          </a:p>
          <a:p>
            <a:pPr indent="0" lvl="0" marL="0" rtl="0" algn="l">
              <a:spcBef>
                <a:spcPts val="0"/>
              </a:spcBef>
              <a:spcAft>
                <a:spcPts val="0"/>
              </a:spcAft>
              <a:buNone/>
            </a:pPr>
            <a:r>
              <a:rPr lang="en-US">
                <a:latin typeface="Calibri"/>
                <a:ea typeface="Calibri"/>
                <a:cs typeface="Calibri"/>
                <a:sym typeface="Calibri"/>
              </a:rPr>
              <a:t>The explicit deny ("Effect":"Deny") element uses the </a:t>
            </a:r>
            <a:r>
              <a:rPr i="0" lang="en-US">
                <a:latin typeface="Calibri"/>
                <a:ea typeface="Calibri"/>
                <a:cs typeface="Calibri"/>
                <a:sym typeface="Calibri"/>
              </a:rPr>
              <a:t>NotResource</a:t>
            </a:r>
            <a:r>
              <a:rPr lang="en-US">
                <a:latin typeface="Calibri"/>
                <a:ea typeface="Calibri"/>
                <a:cs typeface="Calibri"/>
                <a:sym typeface="Calibri"/>
              </a:rPr>
              <a:t> element to ensure that users cannot use any other DynamoDB or S3 actions or resources, except those that are specified in the policy. This is the case even if permissions have been granted in another policy. An explicit deny statement takes precedence over an allow statement.</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In its totality, this IAM policy allows access to specific DynamoDB and Amazon S3 resources. It then explicitly denies access to any other DynamoDB or Amazon S3 resources in the account.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4" name="Google Shape;1774;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participate in an activity to examine IAM policies and answer questions about the access that the policies provide.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sample exam question and an online knowledge check that covers the presented material.</a:t>
            </a:r>
            <a:endParaRPr/>
          </a:p>
          <a:p>
            <a:pPr indent="0" lvl="0" marL="0" rtl="0" algn="l">
              <a:spcBef>
                <a:spcPts val="0"/>
              </a:spcBef>
              <a:spcAft>
                <a:spcPts val="0"/>
              </a:spcAft>
              <a:buNone/>
            </a:pPr>
            <a:r>
              <a:rPr lang="en-US">
                <a:latin typeface="Calibri"/>
                <a:ea typeface="Calibri"/>
                <a:cs typeface="Calibri"/>
                <a:sym typeface="Calibri"/>
              </a:rPr>
              <a:t>The lab in this module is described on the next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3" name="Google Shape;2313;p4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After you apply an identity-based policy to a user, group, or role, the policy allows or denies the ability for the entity to perform specific actions.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The slide shows an example of an identity-based policy. If this policy was attached to an IAM user, the user would be able to perform the following actions:</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Create, delete, get, or update their own password by using IAM LoginProfile actions.</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Create, delete, list, or update their own access key by using IAM AccessKey actions.</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Create, delete, get, list, or update their own Secure Shell (SSH) keys by using IAM SSHPublicKey actions.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 actions in the policy include wildcards, which are indicated with an asterisk (*). This format provides a convenient way to include a set of related actions. Notice that the policy gets the AWS username dynamically, as defined in the </a:t>
            </a:r>
            <a:r>
              <a:rPr i="1" lang="en-US">
                <a:solidFill>
                  <a:srgbClr val="000000"/>
                </a:solidFill>
                <a:latin typeface="Calibri"/>
                <a:ea typeface="Calibri"/>
                <a:cs typeface="Calibri"/>
                <a:sym typeface="Calibri"/>
              </a:rPr>
              <a:t>Resource</a:t>
            </a:r>
            <a:r>
              <a:rPr lang="en-US">
                <a:solidFill>
                  <a:srgbClr val="000000"/>
                </a:solidFill>
                <a:latin typeface="Calibri"/>
                <a:ea typeface="Calibri"/>
                <a:cs typeface="Calibri"/>
                <a:sym typeface="Calibri"/>
              </a:rPr>
              <a:t> key.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6" name="Google Shape;2326;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The slide provides an example of a resource-based policy that allows cross-account access. In this scenario, account A created the resource-based policy. The policy grants account B access to perform </a:t>
            </a:r>
            <a:r>
              <a:rPr i="1" lang="en-US">
                <a:solidFill>
                  <a:srgbClr val="000000"/>
                </a:solidFill>
                <a:latin typeface="Calibri"/>
                <a:ea typeface="Calibri"/>
                <a:cs typeface="Calibri"/>
                <a:sym typeface="Calibri"/>
              </a:rPr>
              <a:t>any</a:t>
            </a:r>
            <a:r>
              <a:rPr lang="en-US">
                <a:solidFill>
                  <a:srgbClr val="000000"/>
                </a:solidFill>
                <a:latin typeface="Calibri"/>
                <a:ea typeface="Calibri"/>
                <a:cs typeface="Calibri"/>
                <a:sym typeface="Calibri"/>
              </a:rPr>
              <a:t> Amazon S3 API operation—which is indicated by the asterisk (*)—on the S3 bucket named DOC-EXAMPLE-BUCKET in account A. </a:t>
            </a:r>
            <a:endParaRPr/>
          </a:p>
          <a:p>
            <a:pPr indent="0" lvl="0" marL="0" rtl="0" algn="l">
              <a:spcBef>
                <a:spcPts val="0"/>
              </a:spcBef>
              <a:spcAft>
                <a:spcPts val="0"/>
              </a:spcAft>
              <a:buNone/>
            </a:pPr>
            <a:r>
              <a:rPr lang="en-US">
                <a:solidFill>
                  <a:srgbClr val="000000"/>
                </a:solidFill>
                <a:latin typeface="Calibri"/>
                <a:ea typeface="Calibri"/>
                <a:cs typeface="Calibri"/>
                <a:sym typeface="Calibri"/>
              </a:rPr>
              <a:t> </a:t>
            </a:r>
            <a:endParaRPr/>
          </a:p>
          <a:p>
            <a:pPr indent="0" lvl="0" marL="0" rtl="0" algn="l">
              <a:spcBef>
                <a:spcPts val="0"/>
              </a:spcBef>
              <a:spcAft>
                <a:spcPts val="0"/>
              </a:spcAft>
              <a:buNone/>
            </a:pPr>
            <a:r>
              <a:rPr lang="en-US">
                <a:solidFill>
                  <a:srgbClr val="000000"/>
                </a:solidFill>
                <a:latin typeface="Calibri"/>
                <a:ea typeface="Calibri"/>
                <a:cs typeface="Calibri"/>
                <a:sym typeface="Calibri"/>
              </a:rPr>
              <a:t>This S3 bucket policy doesn’t specify any IAM users, groups, or roles. Instead, it specifies account B (AWS account number 111122223333). Account B should create an IAM user policy to allow a user in account B to access account A's bucket.</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7" name="Google Shape;2337;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u="none">
                <a:latin typeface="Calibri"/>
                <a:ea typeface="Calibri"/>
                <a:cs typeface="Calibri"/>
                <a:sym typeface="Calibri"/>
              </a:rPr>
              <a:t>In this educator-led activity, you will review a few examples of IAM policies. For each policy, you will be asked questions about what the policy allows you to do. Your educator will lead you in a discussion of each question and reveal the correct answers one at a time.</a:t>
            </a:r>
            <a:endParaRPr>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5" name="Google Shape;2345;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a:t>
            </a:r>
            <a:r>
              <a:rPr lang="en-US">
                <a:latin typeface="Calibri"/>
                <a:ea typeface="Calibri"/>
                <a:cs typeface="Calibri"/>
                <a:sym typeface="Calibri"/>
              </a:rPr>
              <a:t>Note that the student guide that is provided to students has the answers revealed.</a:t>
            </a:r>
            <a:r>
              <a:rPr b="1" lang="en-US" u="sng">
                <a:solidFill>
                  <a:schemeClr val="hlink"/>
                </a:solidFill>
                <a:latin typeface="Calibri"/>
                <a:ea typeface="Calibri"/>
                <a:cs typeface="Calibri"/>
                <a:sym typeface="Calibri"/>
                <a:hlinkClick r:id="rId2"/>
              </a:rPr>
              <a:t>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direct link to the resource for question 3 is the service authorization reference, </a:t>
            </a:r>
            <a:r>
              <a:rPr i="1" lang="en-US">
                <a:latin typeface="Calibri"/>
                <a:ea typeface="Calibri"/>
                <a:cs typeface="Calibri"/>
                <a:sym typeface="Calibri"/>
              </a:rPr>
              <a:t>Actions, resources, and condition keys for AWS Identity and Access Management (IAM) </a:t>
            </a:r>
            <a:r>
              <a:rPr lang="en-US">
                <a:latin typeface="Calibri"/>
                <a:ea typeface="Calibri"/>
                <a:cs typeface="Calibri"/>
                <a:sym typeface="Calibri"/>
              </a:rPr>
              <a:t>which is provided on the content resources page of your online course. </a:t>
            </a:r>
            <a:br>
              <a:rPr lang="en-US">
                <a:latin typeface="Calibri"/>
                <a:ea typeface="Calibri"/>
                <a:cs typeface="Calibri"/>
                <a:sym typeface="Calibri"/>
              </a:rPr>
            </a:br>
            <a:r>
              <a:rPr lang="en-US">
                <a:latin typeface="Calibri"/>
                <a:ea typeface="Calibri"/>
                <a:cs typeface="Calibri"/>
                <a:sym typeface="Calibri"/>
              </a:rPr>
              <a:t>| </a:t>
            </a:r>
            <a:endParaRPr/>
          </a:p>
          <a:p>
            <a:pPr indent="0" lvl="0" marL="0" rtl="0" algn="l">
              <a:spcBef>
                <a:spcPts val="0"/>
              </a:spcBef>
              <a:spcAft>
                <a:spcPts val="0"/>
              </a:spcAft>
              <a:buNone/>
            </a:pPr>
            <a:r>
              <a:rPr lang="en-US">
                <a:latin typeface="Calibri"/>
                <a:ea typeface="Calibri"/>
                <a:cs typeface="Calibri"/>
                <a:sym typeface="Calibri"/>
              </a:rPr>
              <a:t>|Have the students review the IAM policy. Click to reveal question 1 and allow students to review and discuss as a group. After discussion, click to reveal the answer. Continue with the same format for question 2.</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lang="en-US">
                <a:latin typeface="Calibri"/>
                <a:ea typeface="Calibri"/>
                <a:cs typeface="Calibri"/>
                <a:sym typeface="Calibri"/>
              </a:rPr>
              <a:t>|Click to reveal question 3. Have students follow the steps on the slide to access the </a:t>
            </a:r>
            <a:r>
              <a:rPr i="1" lang="en-US">
                <a:latin typeface="Calibri"/>
                <a:ea typeface="Calibri"/>
                <a:cs typeface="Calibri"/>
                <a:sym typeface="Calibri"/>
              </a:rPr>
              <a:t>AWS Identity and Access Management User Guide </a:t>
            </a:r>
            <a:r>
              <a:rPr lang="en-US">
                <a:latin typeface="Calibri"/>
                <a:ea typeface="Calibri"/>
                <a:cs typeface="Calibri"/>
                <a:sym typeface="Calibri"/>
              </a:rPr>
              <a:t>to see the actions that are available for the IAM service. Have students identify specific actions that the </a:t>
            </a:r>
            <a:r>
              <a:rPr i="1" lang="en-US">
                <a:latin typeface="Calibri"/>
                <a:ea typeface="Calibri"/>
                <a:cs typeface="Calibri"/>
                <a:sym typeface="Calibri"/>
              </a:rPr>
              <a:t>iam:Get*</a:t>
            </a:r>
            <a:r>
              <a:rPr i="0" lang="en-US">
                <a:latin typeface="Calibri"/>
                <a:ea typeface="Calibri"/>
                <a:cs typeface="Calibri"/>
                <a:sym typeface="Calibri"/>
              </a:rPr>
              <a:t> action allows. After the discussion, reveal the answer.</a:t>
            </a:r>
            <a:endParaRPr/>
          </a:p>
          <a:p>
            <a:pPr indent="0" lvl="0" marL="0" rtl="0" algn="l">
              <a:spcBef>
                <a:spcPts val="0"/>
              </a:spcBef>
              <a:spcAft>
                <a:spcPts val="0"/>
              </a:spcAft>
              <a:buNone/>
            </a:pPr>
            <a:r>
              <a:rPr i="0"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Look at the example IAM policy. Your educator will ask a series of questions to assess whether you understand what actions this policy will allow and deny. </a:t>
            </a:r>
            <a:r>
              <a:rPr b="0" i="0" lang="en-US" u="none" cap="none" strike="noStrike">
                <a:solidFill>
                  <a:srgbClr val="000000"/>
                </a:solidFill>
                <a:latin typeface="Calibri"/>
                <a:ea typeface="Calibri"/>
                <a:cs typeface="Calibri"/>
                <a:sym typeface="Calibri"/>
              </a:rPr>
              <a:t>Use the link provided in the </a:t>
            </a:r>
            <a:r>
              <a:rPr lang="en-US">
                <a:latin typeface="Calibri"/>
                <a:ea typeface="Calibri"/>
                <a:cs typeface="Calibri"/>
                <a:sym typeface="Calibri"/>
              </a:rPr>
              <a:t>content resources page of your online course to answer the question.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4" name="Google Shape;2354;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|Have the students review the IAM policy. Click to reveal question 1 and allow students to review and discuss as a group. After discussion, click to reveal the answer. Continue with the same format for questions 2 and 3.</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Analyze this second example of an IAM policy. Your educator will ask a series of questions to assess whether you understand what actions this policy will allow and deny.</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question 3, </a:t>
            </a:r>
            <a:r>
              <a:rPr b="0" i="0" lang="en-US" u="none" cap="none" strike="noStrike">
                <a:solidFill>
                  <a:schemeClr val="dk1"/>
                </a:solidFill>
                <a:latin typeface="Calibri"/>
                <a:ea typeface="Calibri"/>
                <a:cs typeface="Calibri"/>
                <a:sym typeface="Calibri"/>
              </a:rPr>
              <a:t>to calculate the range of a CIDR block, you can use a </a:t>
            </a:r>
            <a:r>
              <a:rPr lang="en-US">
                <a:solidFill>
                  <a:schemeClr val="dk1"/>
                </a:solidFill>
                <a:latin typeface="Calibri"/>
                <a:ea typeface="Calibri"/>
                <a:cs typeface="Calibri"/>
                <a:sym typeface="Calibri"/>
              </a:rPr>
              <a:t>CIDR to IPv4 Conversion tool</a:t>
            </a:r>
            <a:r>
              <a:rPr b="0" i="0" lang="en-US" u="none" cap="none" strike="noStrike">
                <a:solidFill>
                  <a:schemeClr val="dk1"/>
                </a:solidFill>
                <a:latin typeface="Calibri"/>
                <a:ea typeface="Calibri"/>
                <a:cs typeface="Calibri"/>
                <a:sym typeface="Calibri"/>
              </a:rPr>
              <a:t> resource located in the </a:t>
            </a:r>
            <a:r>
              <a:rPr lang="en-US">
                <a:solidFill>
                  <a:schemeClr val="dk1"/>
                </a:solidFill>
                <a:latin typeface="Calibri"/>
                <a:ea typeface="Calibri"/>
                <a:cs typeface="Calibri"/>
                <a:sym typeface="Calibri"/>
              </a:rPr>
              <a:t>content resources page of your online course.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3" name="Google Shape;2363;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|Have the students review the IAM policy. Click to reveal question 1 and allow students to review and discuss as a group. After discussion, click to reveal the answer. Continue with the same format for questions 2 and 3.</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Observe this example of an IAM policy. Your educator will ask a series of questions to assess whether you understand what actions this policy will allow and deny.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2" name="Google Shape;2372;p4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These key takeaways summarize this section.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0" name="Google Shape;2380;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|&lt;Add directions to find the lab guide information.&gt;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3" name="Google Shape;2393;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endParaRPr/>
          </a:p>
          <a:p>
            <a:pPr indent="0" lvl="0" marL="0" rtl="0" algn="l">
              <a:spcBef>
                <a:spcPts val="0"/>
              </a:spcBef>
              <a:spcAft>
                <a:spcPts val="0"/>
              </a:spcAft>
              <a:buNone/>
            </a:pPr>
            <a:r>
              <a:rPr b="1" lang="en-US">
                <a:latin typeface="Calibri"/>
                <a:ea typeface="Calibri"/>
                <a:cs typeface="Calibri"/>
                <a:sym typeface="Calibri"/>
              </a:rPr>
              <a:t>|</a:t>
            </a:r>
            <a:r>
              <a:rPr b="0" i="0" lang="en-US">
                <a:solidFill>
                  <a:schemeClr val="dk1"/>
                </a:solidFill>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|Suggested responses for question 1</a:t>
            </a:r>
            <a:r>
              <a:rPr lang="en-US">
                <a:latin typeface="Calibri"/>
                <a:ea typeface="Calibri"/>
                <a:cs typeface="Calibri"/>
                <a:sym typeface="Calibri"/>
              </a:rPr>
              <a:t>: Where do you access the AWS Identity and Access Management (IAM) service?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|Choose the </a:t>
            </a:r>
            <a:r>
              <a:rPr b="1" lang="en-US">
                <a:latin typeface="Calibri"/>
                <a:ea typeface="Calibri"/>
                <a:cs typeface="Calibri"/>
                <a:sym typeface="Calibri"/>
              </a:rPr>
              <a:t>Services</a:t>
            </a:r>
            <a:r>
              <a:rPr lang="en-US">
                <a:latin typeface="Calibri"/>
                <a:ea typeface="Calibri"/>
                <a:cs typeface="Calibri"/>
                <a:sym typeface="Calibri"/>
              </a:rPr>
              <a:t> menu, choose </a:t>
            </a:r>
            <a:r>
              <a:rPr b="1" lang="en-US">
                <a:latin typeface="Calibri"/>
                <a:ea typeface="Calibri"/>
                <a:cs typeface="Calibri"/>
                <a:sym typeface="Calibri"/>
              </a:rPr>
              <a:t>Security, Identity, &amp; Compliance</a:t>
            </a:r>
            <a:r>
              <a:rPr lang="en-US">
                <a:latin typeface="Calibri"/>
                <a:ea typeface="Calibri"/>
                <a:cs typeface="Calibri"/>
                <a:sym typeface="Calibri"/>
              </a:rPr>
              <a:t>, and then choose </a:t>
            </a:r>
            <a:r>
              <a:rPr b="1" lang="en-US">
                <a:latin typeface="Calibri"/>
                <a:ea typeface="Calibri"/>
                <a:cs typeface="Calibri"/>
                <a:sym typeface="Calibri"/>
              </a:rPr>
              <a:t>IAM</a:t>
            </a: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What is a managed policy, and what happens when it is updated?</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|Managed policies are pre-built policies (built either by AWS or by your administrators) that can be attached to IAM users and groups. When the policy is updated, the changes to the policy are immediately applied against all users and groups that are attached to the policy.</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|In this lab, you examined a group with a managed policy called </a:t>
            </a:r>
            <a:r>
              <a:rPr b="1" lang="en-US">
                <a:latin typeface="Calibri"/>
                <a:ea typeface="Calibri"/>
                <a:cs typeface="Calibri"/>
                <a:sym typeface="Calibri"/>
              </a:rPr>
              <a:t>AmazonEC2ReadOnlyAccess</a:t>
            </a: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2" name="Google Shape;1782;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guided labs. These labs provide step-by-step instructions and are stand-alone labs. They do not depend on the café scenario or related architecture. Introductions to each lab are include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module includes the guided lab listed. Additional information about this lab is included in the student guide where the lab takes place, and detailed instructions are provided in the lab environment.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0" name="Google Shape;2400;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reviewed key security concepts that are applicable across all parts of your cloud solutions.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4" name="Google Shape;2414;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Use the cafe business as an example to apply what you’ve learned in this module to building a cloud architecture. What types of access considerations might be needed for the café staff? </a:t>
            </a:r>
            <a:br>
              <a:rPr lang="en-US">
                <a:latin typeface="Calibri"/>
                <a:ea typeface="Calibri"/>
                <a:cs typeface="Calibri"/>
                <a:sym typeface="Calibri"/>
              </a:rPr>
            </a:br>
            <a:endParaRPr>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2" name="Google Shape;2422;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0" name="Google Shape;2430;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question identifies the need for a team of developers to access resources for a specific duration. The fact that they are a team of developers implies that the developers would need similar access to the resources. The specified duration suggests that these users won’t require access after this period ends. The question also asks that you think in terms of key security principles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9" name="Google Shape;2439;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6" name="Google Shape;2456;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Choices A and D (creating a single shared IAM user for the team) shouldn’t be implemented. Having multiple users share a single user account is generally a bad security practice. The password is shared by all users, and you lose individual accountability for actions that are performed by the user account.</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B ( IAM users for each developer, and IAM policies attached to each user) will work but it is not the most efficient option for managing a team, especially when it is likely that developers will be added or removed during the project. </a:t>
            </a:r>
            <a:endParaRPr>
              <a:solidFill>
                <a:srgbClr val="232F3E"/>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C (putting users into a group, and attaching the policy to the group) is the best choice. Attaching a policy to a group applies the same access rules to all members of the group. This method also automatically applies the access rules to new users that are added to the group and removes those access rules from users that are removed from the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7" name="Google Shape;2467;p5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chemeClr val="dk1"/>
                </a:solidFill>
                <a:latin typeface="Calibri"/>
                <a:ea typeface="Calibri"/>
                <a:cs typeface="Calibri"/>
                <a:sym typeface="Calibri"/>
              </a:rPr>
              <a:t>|</a:t>
            </a:r>
            <a:br>
              <a:rPr lang="en-US">
                <a:latin typeface="Calibri"/>
                <a:ea typeface="Calibri"/>
                <a:cs typeface="Calibri"/>
                <a:sym typeface="Calibri"/>
              </a:rPr>
            </a:br>
            <a:r>
              <a:rPr b="1" i="0" lang="en-US">
                <a:solidFill>
                  <a:schemeClr val="dk1"/>
                </a:solidFill>
                <a:latin typeface="Calibri"/>
                <a:ea typeface="Calibri"/>
                <a:cs typeface="Calibri"/>
                <a:sym typeface="Calibri"/>
              </a:rPr>
              <a:t>|Instructor notes: </a:t>
            </a:r>
            <a:r>
              <a:rPr b="0" i="0" lang="en-US">
                <a:solidFill>
                  <a:schemeClr val="dk1"/>
                </a:solidFill>
                <a:latin typeface="Calibri"/>
                <a:ea typeface="Calibri"/>
                <a:cs typeface="Calibri"/>
                <a:sym typeface="Calibri"/>
              </a:rPr>
              <a:t>This slide presents key overarching design considerations that should guide decision-making for this layer of a cloud architecture. Emphasize how a cloud architect must always start with the business case and work backward to choose the best components for that use case. Also, remind students that the decisions are likely to evolve over time to optimize cost and performance as needs change or are better understood. At the end of the module, an optional discussion is included in the wrap-up section to prompt the students to consider these factors in the context of the café scenario.</a:t>
            </a:r>
            <a:br>
              <a:rPr lang="en-US">
                <a:latin typeface="Calibri"/>
                <a:ea typeface="Calibri"/>
                <a:cs typeface="Calibri"/>
                <a:sym typeface="Calibri"/>
              </a:rPr>
            </a:br>
            <a:r>
              <a:rPr b="0" i="0" lang="en-US">
                <a:solidFill>
                  <a:schemeClr val="dk1"/>
                </a:solidFill>
                <a:latin typeface="Calibri"/>
                <a:ea typeface="Calibri"/>
                <a:cs typeface="Calibri"/>
                <a:sym typeface="Calibri"/>
              </a:rPr>
              <a:t>|</a:t>
            </a:r>
            <a:br>
              <a:rPr lang="en-US">
                <a:latin typeface="Calibri"/>
                <a:ea typeface="Calibri"/>
                <a:cs typeface="Calibri"/>
                <a:sym typeface="Calibri"/>
              </a:rPr>
            </a:br>
            <a:r>
              <a:rPr b="1" i="0"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This slide asks you to take the perspective of a cloud architect as you think about how to secure access to your cloud resources. Keep these considerations in mind as you progress through this module. Remember that the cloud architect should work backward from the business need to design the best architecture for a specific use case. As you progress through the module, consider the café scenario in the course as an example business need, and think about how you would address these needs.</a:t>
            </a:r>
            <a:endParaRPr>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8" name="Google Shape;1798;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|Instructor notes</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|This material is covered briefly and should be a review of cloud foundations concepts. You might choose to go deeper into these topics depending on when your students took that course.</a:t>
            </a:r>
            <a:endParaRPr/>
          </a:p>
          <a:p>
            <a:pPr indent="0" lvl="0" marL="0" rtl="0" algn="l">
              <a:spcBef>
                <a:spcPts val="0"/>
              </a:spcBef>
              <a:spcAft>
                <a:spcPts val="0"/>
              </a:spcAft>
              <a:buNone/>
            </a:pPr>
            <a:r>
              <a:rPr b="0" lang="en-US">
                <a:solidFill>
                  <a:srgbClr val="000000"/>
                </a:solidFill>
                <a:latin typeface="Calibri"/>
                <a:ea typeface="Calibri"/>
                <a:cs typeface="Calibri"/>
                <a:sym typeface="Calibri"/>
              </a:rPr>
              <a:t>|</a:t>
            </a:r>
            <a:endParaRPr/>
          </a:p>
          <a:p>
            <a:pPr indent="0" lvl="0" marL="0" rtl="0" algn="l">
              <a:spcBef>
                <a:spcPts val="0"/>
              </a:spcBef>
              <a:spcAft>
                <a:spcPts val="0"/>
              </a:spcAft>
              <a:buNone/>
            </a:pPr>
            <a:r>
              <a:rPr b="1" lang="en-US">
                <a:solidFill>
                  <a:srgbClr val="000000"/>
                </a:solidFill>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lang="en-US">
                <a:solidFill>
                  <a:srgbClr val="000000"/>
                </a:solidFill>
                <a:latin typeface="Calibri"/>
                <a:ea typeface="Calibri"/>
                <a:cs typeface="Calibri"/>
                <a:sym typeface="Calibri"/>
              </a:rPr>
              <a:t>This section reviews the following principles, which are important for securing your AWS architectures: </a:t>
            </a:r>
            <a:endParaRPr/>
          </a:p>
          <a:p>
            <a:pPr indent="-171450" lvl="0" marL="171450" marR="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Consider the AWS shared responsibility model when you determine how you need to apply security to your cloud architectures.</a:t>
            </a:r>
            <a:endParaRPr/>
          </a:p>
          <a:p>
            <a:pPr indent="-171450" lvl="0" marL="171450" marR="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Use the security pillar of the Well-Architected Framework to identify the design principles that apply to your architectures.</a:t>
            </a:r>
            <a:endParaRPr/>
          </a:p>
          <a:p>
            <a:pPr indent="-171450" lvl="0" marL="171450" marR="0" rtl="0" algn="l">
              <a:spcBef>
                <a:spcPts val="0"/>
              </a:spcBef>
              <a:spcAft>
                <a:spcPts val="0"/>
              </a:spcAft>
              <a:buClr>
                <a:srgbClr val="000000"/>
              </a:buClr>
              <a:buSzPts val="1200"/>
              <a:buFont typeface="Arial"/>
              <a:buChar char="•"/>
            </a:pPr>
            <a:r>
              <a:rPr lang="en-US">
                <a:solidFill>
                  <a:srgbClr val="000000"/>
                </a:solidFill>
                <a:latin typeface="Calibri"/>
                <a:ea typeface="Calibri"/>
                <a:cs typeface="Calibri"/>
                <a:sym typeface="Calibri"/>
              </a:rPr>
              <a:t>Always apply the principle of least privilege when you secure your AWS resources.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5" name="Google Shape;1805;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000000"/>
              </a:buClr>
              <a:buSzPts val="1200"/>
              <a:buFont typeface="Calibri"/>
              <a:buNone/>
            </a:pPr>
            <a:r>
              <a:rPr b="1" lang="en-US">
                <a:solidFill>
                  <a:srgbClr val="000000"/>
                </a:solidFill>
                <a:latin typeface="Calibri"/>
                <a:ea typeface="Calibri"/>
                <a:cs typeface="Calibri"/>
                <a:sym typeface="Calibri"/>
              </a:rPr>
              <a:t>Image description:</a:t>
            </a:r>
            <a:r>
              <a:rPr b="0" lang="en-US">
                <a:solidFill>
                  <a:srgbClr val="000000"/>
                </a:solidFill>
                <a:latin typeface="Calibri"/>
                <a:ea typeface="Calibri"/>
                <a:cs typeface="Calibri"/>
                <a:sym typeface="Calibri"/>
              </a:rPr>
              <a:t> Shared responsibility model of customer and AWS responsibilities. The customer is responsible for security </a:t>
            </a:r>
            <a:r>
              <a:rPr b="0" i="1" lang="en-US">
                <a:solidFill>
                  <a:srgbClr val="000000"/>
                </a:solidFill>
                <a:latin typeface="Calibri"/>
                <a:ea typeface="Calibri"/>
                <a:cs typeface="Calibri"/>
                <a:sym typeface="Calibri"/>
              </a:rPr>
              <a:t>in</a:t>
            </a:r>
            <a:r>
              <a:rPr b="0" lang="en-US">
                <a:solidFill>
                  <a:srgbClr val="000000"/>
                </a:solidFill>
                <a:latin typeface="Calibri"/>
                <a:ea typeface="Calibri"/>
                <a:cs typeface="Calibri"/>
                <a:sym typeface="Calibri"/>
              </a:rPr>
              <a:t> the cloud. This includes customer data. Platform, applications, identity and access management. Operating system, network and firewall configurations. Client-side data encryption and data integrity, authentication. Server-side encryption of the file system and data. Networking traffic protection, to include encryption, integrity, and identity. AWS is responsible for security </a:t>
            </a:r>
            <a:r>
              <a:rPr b="0" i="1" lang="en-US">
                <a:solidFill>
                  <a:srgbClr val="000000"/>
                </a:solidFill>
                <a:latin typeface="Calibri"/>
                <a:ea typeface="Calibri"/>
                <a:cs typeface="Calibri"/>
                <a:sym typeface="Calibri"/>
              </a:rPr>
              <a:t>of</a:t>
            </a:r>
            <a:r>
              <a:rPr b="0" lang="en-US">
                <a:solidFill>
                  <a:srgbClr val="000000"/>
                </a:solidFill>
                <a:latin typeface="Calibri"/>
                <a:ea typeface="Calibri"/>
                <a:cs typeface="Calibri"/>
                <a:sym typeface="Calibri"/>
              </a:rPr>
              <a:t> the cloud. This includes the AWS foundation services for compute, storage, databases, and networking, and the AWS Global Infrastructure, which includes Regions, Availability Zones, and Edge Locations. </a:t>
            </a:r>
            <a:r>
              <a:rPr b="1" lang="en-US">
                <a:solidFill>
                  <a:srgbClr val="000000"/>
                </a:solidFill>
                <a:latin typeface="Calibri"/>
                <a:ea typeface="Calibri"/>
                <a:cs typeface="Calibri"/>
                <a:sym typeface="Calibri"/>
              </a:rPr>
              <a:t>End description.</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Security and compliance are shared responsibilities between AWS and our customers. AWS operates, manages, and controls security </a:t>
            </a:r>
            <a:r>
              <a:rPr i="1" lang="en-US">
                <a:solidFill>
                  <a:srgbClr val="000000"/>
                </a:solidFill>
                <a:latin typeface="Calibri"/>
                <a:ea typeface="Calibri"/>
                <a:cs typeface="Calibri"/>
                <a:sym typeface="Calibri"/>
              </a:rPr>
              <a:t>of</a:t>
            </a:r>
            <a:r>
              <a:rPr lang="en-US">
                <a:solidFill>
                  <a:srgbClr val="000000"/>
                </a:solidFill>
                <a:latin typeface="Calibri"/>
                <a:ea typeface="Calibri"/>
                <a:cs typeface="Calibri"/>
                <a:sym typeface="Calibri"/>
              </a:rPr>
              <a:t> the cloud. This responsibility includes securing components, from the host operating system and virtualization layer to the physical security of the facilities where services operate. AWS is responsible for protecting the global infrastructure that runs all the services that are offered in the AWS Cloud. </a:t>
            </a:r>
            <a:r>
              <a:rPr b="0" i="0" lang="en-US">
                <a:solidFill>
                  <a:srgbClr val="000000"/>
                </a:solidFill>
                <a:latin typeface="Calibri"/>
                <a:ea typeface="Calibri"/>
                <a:cs typeface="Calibri"/>
                <a:sym typeface="Calibri"/>
              </a:rPr>
              <a:t>This infrastructure is composed of the hardware, software, networking, and facilities that run AWS Cloud services.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US">
                <a:solidFill>
                  <a:srgbClr val="000000"/>
                </a:solidFill>
                <a:latin typeface="Calibri"/>
                <a:ea typeface="Calibri"/>
                <a:cs typeface="Calibri"/>
                <a:sym typeface="Calibri"/>
              </a:rPr>
              <a:t>You assume responsibility and management </a:t>
            </a:r>
            <a:r>
              <a:rPr i="1" lang="en-US">
                <a:solidFill>
                  <a:srgbClr val="000000"/>
                </a:solidFill>
                <a:latin typeface="Calibri"/>
                <a:ea typeface="Calibri"/>
                <a:cs typeface="Calibri"/>
                <a:sym typeface="Calibri"/>
              </a:rPr>
              <a:t>in</a:t>
            </a:r>
            <a:r>
              <a:rPr lang="en-US">
                <a:solidFill>
                  <a:srgbClr val="000000"/>
                </a:solidFill>
                <a:latin typeface="Calibri"/>
                <a:ea typeface="Calibri"/>
                <a:cs typeface="Calibri"/>
                <a:sym typeface="Calibri"/>
              </a:rPr>
              <a:t> the cloud. The security steps that you must take depend on the services that you use and the complexity of your system. Customer responsibilities include selecting and securing operating systems that run on Amazon Elastic Compute Cloud (Amazon EC2) instances, and securing the applications that are launched on AWS resources. Customers must also select and handle the configuration of security groups, firewalls, and networks. Customers are also responsible for managing accounts and their data, including encryption options.</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7" name="Google Shape;1817;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rgbClr val="000000"/>
              </a:buClr>
              <a:buSzPts val="1200"/>
              <a:buFont typeface="Calibri"/>
              <a:buNone/>
            </a:pPr>
            <a:r>
              <a:rPr b="0" i="0" lang="en-US" u="none" cap="none" strike="noStrike">
                <a:solidFill>
                  <a:srgbClr val="000000"/>
                </a:solidFill>
                <a:latin typeface="Calibri"/>
                <a:ea typeface="Calibri"/>
                <a:cs typeface="Calibri"/>
                <a:sym typeface="Calibri"/>
              </a:rPr>
              <a:t>|Suggestion: Show students where to find the security information for the AWS Well-Architected Framework, and the appendix with questions and best practices. Direct links </a:t>
            </a:r>
            <a:r>
              <a:rPr b="0" lang="en-US">
                <a:latin typeface="Calibri"/>
                <a:ea typeface="Calibri"/>
                <a:cs typeface="Calibri"/>
                <a:sym typeface="Calibri"/>
              </a:rPr>
              <a:t>are provided on the content resources page of the online course.</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AWS Academy Cloud Foundations course introduced the Well-Architected Framework. You might find it helpful to open the website now to look at how the pillars are organized.</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Security is one of the six pillars of the framework. The other pillars are operational excellence, reliability, performance efficiency, cost optimization, and sustainability. The framework provides best practices and design guidance across each pillar to help you make choices and review existing architectures.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use t</a:t>
            </a:r>
            <a:r>
              <a:rPr lang="en-US">
                <a:solidFill>
                  <a:schemeClr val="dk1"/>
                </a:solidFill>
                <a:latin typeface="Calibri"/>
                <a:ea typeface="Calibri"/>
                <a:cs typeface="Calibri"/>
                <a:sym typeface="Calibri"/>
              </a:rPr>
              <a:t>he AWS Well-Architected Tool to help you implement best practices that are part of the Well-Architected Framework. The AWS WA Tool is a self-service tool that provides you with on-demand access to current AWS best practices. These best practices can help you build solutions that meet the well-architected security design principles as well as design principles that are associated with the other pillars.</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Links to the AWS Well-Architected Framework site, and to an appendix of questions and best practices that can help you follow the framework,</a:t>
            </a:r>
            <a:r>
              <a:rPr b="0" i="0" lang="en-US" u="none" cap="none" strike="noStrike">
                <a:solidFill>
                  <a:srgbClr val="000000"/>
                </a:solidFill>
                <a:latin typeface="Calibri"/>
                <a:ea typeface="Calibri"/>
                <a:cs typeface="Calibri"/>
                <a:sym typeface="Calibri"/>
              </a:rPr>
              <a:t> </a:t>
            </a:r>
            <a:r>
              <a:rPr b="0" lang="en-US">
                <a:latin typeface="Calibri"/>
                <a:ea typeface="Calibri"/>
                <a:cs typeface="Calibri"/>
                <a:sym typeface="Calibri"/>
              </a:rPr>
              <a:t>are provided on the content resources page of your online course.</a:t>
            </a:r>
            <a:endParaRPr>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4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9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9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0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 Id="rId4" Type="http://schemas.openxmlformats.org/officeDocument/2006/relationships/image" Target="../media/image9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74" name="Shape 74"/>
        <p:cNvGrpSpPr/>
        <p:nvPr/>
      </p:nvGrpSpPr>
      <p:grpSpPr>
        <a:xfrm>
          <a:off x="0" y="0"/>
          <a:ext cx="0" cy="0"/>
          <a:chOff x="0" y="0"/>
          <a:chExt cx="0" cy="0"/>
        </a:xfrm>
      </p:grpSpPr>
      <p:grpSp>
        <p:nvGrpSpPr>
          <p:cNvPr id="75" name="Google Shape;75;p11"/>
          <p:cNvGrpSpPr/>
          <p:nvPr/>
        </p:nvGrpSpPr>
        <p:grpSpPr>
          <a:xfrm>
            <a:off x="365759" y="1028377"/>
            <a:ext cx="11484865" cy="2347997"/>
            <a:chOff x="365759" y="1028377"/>
            <a:chExt cx="11484865" cy="2347997"/>
          </a:xfrm>
        </p:grpSpPr>
        <p:pic>
          <p:nvPicPr>
            <p:cNvPr id="76" name="Google Shape;76;p11"/>
            <p:cNvPicPr preferRelativeResize="0"/>
            <p:nvPr/>
          </p:nvPicPr>
          <p:blipFill rotWithShape="1">
            <a:blip r:embed="rId2">
              <a:alphaModFix/>
            </a:blip>
            <a:srcRect b="0" l="0" r="0" t="0"/>
            <a:stretch/>
          </p:blipFill>
          <p:spPr>
            <a:xfrm>
              <a:off x="365760" y="2919174"/>
              <a:ext cx="11484864" cy="457200"/>
            </a:xfrm>
            <a:prstGeom prst="rect">
              <a:avLst/>
            </a:prstGeom>
            <a:noFill/>
            <a:ln>
              <a:noFill/>
            </a:ln>
          </p:spPr>
        </p:pic>
        <p:pic>
          <p:nvPicPr>
            <p:cNvPr id="77" name="Google Shape;77;p1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78" name="Google Shape;78;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p:nvPr>
            <p:ph idx="2" type="pic"/>
          </p:nvPr>
        </p:nvSpPr>
        <p:spPr>
          <a:xfrm>
            <a:off x="845820" y="1051560"/>
            <a:ext cx="1828800" cy="1828800"/>
          </a:xfrm>
          <a:prstGeom prst="rect">
            <a:avLst/>
          </a:prstGeom>
          <a:noFill/>
          <a:ln>
            <a:noFill/>
          </a:ln>
        </p:spPr>
      </p:sp>
      <p:sp>
        <p:nvSpPr>
          <p:cNvPr id="81" name="Google Shape;81;p11"/>
          <p:cNvSpPr txBox="1"/>
          <p:nvPr>
            <p:ph idx="1" type="body"/>
          </p:nvPr>
        </p:nvSpPr>
        <p:spPr>
          <a:xfrm>
            <a:off x="365760"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1"/>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1"/>
          <p:cNvSpPr/>
          <p:nvPr>
            <p:ph idx="4" type="pic"/>
          </p:nvPr>
        </p:nvSpPr>
        <p:spPr>
          <a:xfrm>
            <a:off x="3738372" y="1051560"/>
            <a:ext cx="1828800" cy="1828800"/>
          </a:xfrm>
          <a:prstGeom prst="rect">
            <a:avLst/>
          </a:prstGeom>
          <a:noFill/>
          <a:ln>
            <a:noFill/>
          </a:ln>
        </p:spPr>
      </p:sp>
      <p:sp>
        <p:nvSpPr>
          <p:cNvPr id="84" name="Google Shape;84;p11"/>
          <p:cNvSpPr txBox="1"/>
          <p:nvPr>
            <p:ph idx="5" type="body"/>
          </p:nvPr>
        </p:nvSpPr>
        <p:spPr>
          <a:xfrm>
            <a:off x="3258312"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1"/>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1"/>
          <p:cNvSpPr/>
          <p:nvPr>
            <p:ph idx="7" type="pic"/>
          </p:nvPr>
        </p:nvSpPr>
        <p:spPr>
          <a:xfrm>
            <a:off x="6630924" y="1051560"/>
            <a:ext cx="1828800" cy="1828800"/>
          </a:xfrm>
          <a:prstGeom prst="rect">
            <a:avLst/>
          </a:prstGeom>
          <a:noFill/>
          <a:ln>
            <a:noFill/>
          </a:ln>
        </p:spPr>
      </p:sp>
      <p:sp>
        <p:nvSpPr>
          <p:cNvPr id="87" name="Google Shape;87;p11"/>
          <p:cNvSpPr txBox="1"/>
          <p:nvPr>
            <p:ph idx="8" type="body"/>
          </p:nvPr>
        </p:nvSpPr>
        <p:spPr>
          <a:xfrm>
            <a:off x="6150864"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1"/>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1"/>
          <p:cNvSpPr/>
          <p:nvPr>
            <p:ph idx="13" type="pic"/>
          </p:nvPr>
        </p:nvSpPr>
        <p:spPr>
          <a:xfrm>
            <a:off x="9523476" y="1051560"/>
            <a:ext cx="1828800" cy="1828800"/>
          </a:xfrm>
          <a:prstGeom prst="rect">
            <a:avLst/>
          </a:prstGeom>
          <a:noFill/>
          <a:ln>
            <a:noFill/>
          </a:ln>
        </p:spPr>
      </p:sp>
      <p:sp>
        <p:nvSpPr>
          <p:cNvPr id="90" name="Google Shape;90;p11"/>
          <p:cNvSpPr txBox="1"/>
          <p:nvPr>
            <p:ph idx="14" type="body"/>
          </p:nvPr>
        </p:nvSpPr>
        <p:spPr>
          <a:xfrm>
            <a:off x="9043416"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1"/>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941" name="Shape 941"/>
        <p:cNvGrpSpPr/>
        <p:nvPr/>
      </p:nvGrpSpPr>
      <p:grpSpPr>
        <a:xfrm>
          <a:off x="0" y="0"/>
          <a:ext cx="0" cy="0"/>
          <a:chOff x="0" y="0"/>
          <a:chExt cx="0" cy="0"/>
        </a:xfrm>
      </p:grpSpPr>
      <p:pic>
        <p:nvPicPr>
          <p:cNvPr id="942" name="Google Shape;942;p10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43" name="Google Shape;943;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44" name="Google Shape;944;p10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5" name="Google Shape;945;p102"/>
          <p:cNvSpPr/>
          <p:nvPr>
            <p:ph idx="2" type="pic"/>
          </p:nvPr>
        </p:nvSpPr>
        <p:spPr>
          <a:xfrm>
            <a:off x="640080" y="1162264"/>
            <a:ext cx="2286000" cy="2286000"/>
          </a:xfrm>
          <a:prstGeom prst="rect">
            <a:avLst/>
          </a:prstGeom>
          <a:noFill/>
          <a:ln>
            <a:noFill/>
          </a:ln>
        </p:spPr>
      </p:sp>
      <p:sp>
        <p:nvSpPr>
          <p:cNvPr id="946" name="Google Shape;946;p102"/>
          <p:cNvSpPr/>
          <p:nvPr>
            <p:ph idx="3" type="pic"/>
          </p:nvPr>
        </p:nvSpPr>
        <p:spPr>
          <a:xfrm>
            <a:off x="3517392" y="1162264"/>
            <a:ext cx="2286000" cy="2286000"/>
          </a:xfrm>
          <a:prstGeom prst="rect">
            <a:avLst/>
          </a:prstGeom>
          <a:noFill/>
          <a:ln>
            <a:noFill/>
          </a:ln>
        </p:spPr>
      </p:sp>
      <p:sp>
        <p:nvSpPr>
          <p:cNvPr id="947" name="Google Shape;947;p102"/>
          <p:cNvSpPr/>
          <p:nvPr>
            <p:ph idx="4" type="pic"/>
          </p:nvPr>
        </p:nvSpPr>
        <p:spPr>
          <a:xfrm>
            <a:off x="6394704" y="1162264"/>
            <a:ext cx="2286000" cy="2286000"/>
          </a:xfrm>
          <a:prstGeom prst="rect">
            <a:avLst/>
          </a:prstGeom>
          <a:noFill/>
          <a:ln>
            <a:noFill/>
          </a:ln>
        </p:spPr>
      </p:sp>
      <p:sp>
        <p:nvSpPr>
          <p:cNvPr id="948" name="Google Shape;948;p102"/>
          <p:cNvSpPr/>
          <p:nvPr>
            <p:ph idx="5" type="pic"/>
          </p:nvPr>
        </p:nvSpPr>
        <p:spPr>
          <a:xfrm>
            <a:off x="9272016" y="1162264"/>
            <a:ext cx="2286000" cy="2286000"/>
          </a:xfrm>
          <a:prstGeom prst="rect">
            <a:avLst/>
          </a:prstGeom>
          <a:noFill/>
          <a:ln>
            <a:noFill/>
          </a:ln>
        </p:spPr>
      </p:sp>
      <p:sp>
        <p:nvSpPr>
          <p:cNvPr id="949" name="Google Shape;949;p102"/>
          <p:cNvSpPr/>
          <p:nvPr>
            <p:ph idx="6" type="pic"/>
          </p:nvPr>
        </p:nvSpPr>
        <p:spPr>
          <a:xfrm>
            <a:off x="640080" y="3873273"/>
            <a:ext cx="2286000" cy="2286000"/>
          </a:xfrm>
          <a:prstGeom prst="rect">
            <a:avLst/>
          </a:prstGeom>
          <a:noFill/>
          <a:ln>
            <a:noFill/>
          </a:ln>
        </p:spPr>
      </p:sp>
      <p:sp>
        <p:nvSpPr>
          <p:cNvPr id="950" name="Google Shape;950;p102"/>
          <p:cNvSpPr/>
          <p:nvPr>
            <p:ph idx="7" type="pic"/>
          </p:nvPr>
        </p:nvSpPr>
        <p:spPr>
          <a:xfrm>
            <a:off x="3517392" y="3873273"/>
            <a:ext cx="2286000" cy="2286000"/>
          </a:xfrm>
          <a:prstGeom prst="rect">
            <a:avLst/>
          </a:prstGeom>
          <a:noFill/>
          <a:ln>
            <a:noFill/>
          </a:ln>
        </p:spPr>
      </p:sp>
      <p:sp>
        <p:nvSpPr>
          <p:cNvPr id="951" name="Google Shape;951;p102"/>
          <p:cNvSpPr/>
          <p:nvPr>
            <p:ph idx="8" type="pic"/>
          </p:nvPr>
        </p:nvSpPr>
        <p:spPr>
          <a:xfrm>
            <a:off x="6394704" y="3873273"/>
            <a:ext cx="2286000" cy="2286000"/>
          </a:xfrm>
          <a:prstGeom prst="rect">
            <a:avLst/>
          </a:prstGeom>
          <a:noFill/>
          <a:ln>
            <a:noFill/>
          </a:ln>
        </p:spPr>
      </p:sp>
      <p:sp>
        <p:nvSpPr>
          <p:cNvPr id="952" name="Google Shape;952;p102"/>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953" name="Shape 953"/>
        <p:cNvGrpSpPr/>
        <p:nvPr/>
      </p:nvGrpSpPr>
      <p:grpSpPr>
        <a:xfrm>
          <a:off x="0" y="0"/>
          <a:ext cx="0" cy="0"/>
          <a:chOff x="0" y="0"/>
          <a:chExt cx="0" cy="0"/>
        </a:xfrm>
      </p:grpSpPr>
      <p:pic>
        <p:nvPicPr>
          <p:cNvPr id="954" name="Google Shape;954;p10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55" name="Google Shape;955;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56" name="Google Shape;956;p10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7" name="Google Shape;957;p103"/>
          <p:cNvSpPr/>
          <p:nvPr>
            <p:ph idx="2" type="pic"/>
          </p:nvPr>
        </p:nvSpPr>
        <p:spPr>
          <a:xfrm>
            <a:off x="960120" y="1272940"/>
            <a:ext cx="1645920" cy="1648911"/>
          </a:xfrm>
          <a:prstGeom prst="rect">
            <a:avLst/>
          </a:prstGeom>
          <a:noFill/>
          <a:ln>
            <a:noFill/>
          </a:ln>
        </p:spPr>
      </p:sp>
      <p:sp>
        <p:nvSpPr>
          <p:cNvPr id="958" name="Google Shape;958;p103"/>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9" name="Google Shape;959;p103"/>
          <p:cNvSpPr/>
          <p:nvPr>
            <p:ph idx="3" type="pic"/>
          </p:nvPr>
        </p:nvSpPr>
        <p:spPr>
          <a:xfrm>
            <a:off x="3837432" y="1272940"/>
            <a:ext cx="1645920" cy="1648911"/>
          </a:xfrm>
          <a:prstGeom prst="rect">
            <a:avLst/>
          </a:prstGeom>
          <a:noFill/>
          <a:ln>
            <a:noFill/>
          </a:ln>
        </p:spPr>
      </p:sp>
      <p:sp>
        <p:nvSpPr>
          <p:cNvPr id="960" name="Google Shape;960;p103"/>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1" name="Google Shape;961;p103"/>
          <p:cNvSpPr/>
          <p:nvPr>
            <p:ph idx="5" type="pic"/>
          </p:nvPr>
        </p:nvSpPr>
        <p:spPr>
          <a:xfrm>
            <a:off x="6714744" y="1272940"/>
            <a:ext cx="1645920" cy="1648911"/>
          </a:xfrm>
          <a:prstGeom prst="rect">
            <a:avLst/>
          </a:prstGeom>
          <a:noFill/>
          <a:ln>
            <a:noFill/>
          </a:ln>
        </p:spPr>
      </p:sp>
      <p:sp>
        <p:nvSpPr>
          <p:cNvPr id="962" name="Google Shape;962;p103"/>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3" name="Google Shape;963;p103"/>
          <p:cNvSpPr/>
          <p:nvPr>
            <p:ph idx="7" type="pic"/>
          </p:nvPr>
        </p:nvSpPr>
        <p:spPr>
          <a:xfrm>
            <a:off x="9592056" y="1272940"/>
            <a:ext cx="1645920" cy="1648911"/>
          </a:xfrm>
          <a:prstGeom prst="rect">
            <a:avLst/>
          </a:prstGeom>
          <a:noFill/>
          <a:ln>
            <a:noFill/>
          </a:ln>
        </p:spPr>
      </p:sp>
      <p:sp>
        <p:nvSpPr>
          <p:cNvPr id="964" name="Google Shape;964;p103"/>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5" name="Google Shape;965;p103"/>
          <p:cNvSpPr/>
          <p:nvPr>
            <p:ph idx="9" type="pic"/>
          </p:nvPr>
        </p:nvSpPr>
        <p:spPr>
          <a:xfrm>
            <a:off x="960120" y="3814574"/>
            <a:ext cx="1645920" cy="1648911"/>
          </a:xfrm>
          <a:prstGeom prst="rect">
            <a:avLst/>
          </a:prstGeom>
          <a:noFill/>
          <a:ln>
            <a:noFill/>
          </a:ln>
        </p:spPr>
      </p:sp>
      <p:sp>
        <p:nvSpPr>
          <p:cNvPr id="966" name="Google Shape;966;p103"/>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7" name="Google Shape;967;p103"/>
          <p:cNvSpPr/>
          <p:nvPr>
            <p:ph idx="14" type="pic"/>
          </p:nvPr>
        </p:nvSpPr>
        <p:spPr>
          <a:xfrm>
            <a:off x="3837432" y="3814574"/>
            <a:ext cx="1645920" cy="1648911"/>
          </a:xfrm>
          <a:prstGeom prst="rect">
            <a:avLst/>
          </a:prstGeom>
          <a:noFill/>
          <a:ln>
            <a:noFill/>
          </a:ln>
        </p:spPr>
      </p:sp>
      <p:sp>
        <p:nvSpPr>
          <p:cNvPr id="968" name="Google Shape;968;p103"/>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9" name="Google Shape;969;p103"/>
          <p:cNvSpPr/>
          <p:nvPr>
            <p:ph idx="16" type="pic"/>
          </p:nvPr>
        </p:nvSpPr>
        <p:spPr>
          <a:xfrm>
            <a:off x="6714744" y="3814574"/>
            <a:ext cx="1645920" cy="1648911"/>
          </a:xfrm>
          <a:prstGeom prst="rect">
            <a:avLst/>
          </a:prstGeom>
          <a:noFill/>
          <a:ln>
            <a:noFill/>
          </a:ln>
        </p:spPr>
      </p:sp>
      <p:sp>
        <p:nvSpPr>
          <p:cNvPr id="970" name="Google Shape;970;p103"/>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1" name="Google Shape;971;p103"/>
          <p:cNvSpPr/>
          <p:nvPr>
            <p:ph idx="18" type="pic"/>
          </p:nvPr>
        </p:nvSpPr>
        <p:spPr>
          <a:xfrm>
            <a:off x="9592056" y="3814574"/>
            <a:ext cx="1645920" cy="1648911"/>
          </a:xfrm>
          <a:prstGeom prst="rect">
            <a:avLst/>
          </a:prstGeom>
          <a:noFill/>
          <a:ln>
            <a:noFill/>
          </a:ln>
        </p:spPr>
      </p:sp>
      <p:sp>
        <p:nvSpPr>
          <p:cNvPr id="972" name="Google Shape;972;p103"/>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973" name="Shape 973"/>
        <p:cNvGrpSpPr/>
        <p:nvPr/>
      </p:nvGrpSpPr>
      <p:grpSpPr>
        <a:xfrm>
          <a:off x="0" y="0"/>
          <a:ext cx="0" cy="0"/>
          <a:chOff x="0" y="0"/>
          <a:chExt cx="0" cy="0"/>
        </a:xfrm>
      </p:grpSpPr>
      <p:pic>
        <p:nvPicPr>
          <p:cNvPr id="974" name="Google Shape;974;p10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75" name="Google Shape;975;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76" name="Google Shape;976;p10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7" name="Google Shape;977;p104"/>
          <p:cNvSpPr/>
          <p:nvPr>
            <p:ph idx="2" type="pic"/>
          </p:nvPr>
        </p:nvSpPr>
        <p:spPr>
          <a:xfrm>
            <a:off x="960120" y="1112520"/>
            <a:ext cx="1645920" cy="1648911"/>
          </a:xfrm>
          <a:prstGeom prst="rect">
            <a:avLst/>
          </a:prstGeom>
          <a:noFill/>
          <a:ln>
            <a:noFill/>
          </a:ln>
        </p:spPr>
      </p:sp>
      <p:sp>
        <p:nvSpPr>
          <p:cNvPr id="978" name="Google Shape;978;p104"/>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9" name="Google Shape;979;p104"/>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0" name="Google Shape;980;p104"/>
          <p:cNvSpPr/>
          <p:nvPr>
            <p:ph idx="4" type="pic"/>
          </p:nvPr>
        </p:nvSpPr>
        <p:spPr>
          <a:xfrm>
            <a:off x="3837432" y="1112520"/>
            <a:ext cx="1645920" cy="1648911"/>
          </a:xfrm>
          <a:prstGeom prst="rect">
            <a:avLst/>
          </a:prstGeom>
          <a:noFill/>
          <a:ln>
            <a:noFill/>
          </a:ln>
        </p:spPr>
      </p:sp>
      <p:sp>
        <p:nvSpPr>
          <p:cNvPr id="981" name="Google Shape;981;p104"/>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2" name="Google Shape;982;p104"/>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104"/>
          <p:cNvSpPr/>
          <p:nvPr>
            <p:ph idx="7" type="pic"/>
          </p:nvPr>
        </p:nvSpPr>
        <p:spPr>
          <a:xfrm>
            <a:off x="6714744" y="1112520"/>
            <a:ext cx="1645920" cy="1648911"/>
          </a:xfrm>
          <a:prstGeom prst="rect">
            <a:avLst/>
          </a:prstGeom>
          <a:noFill/>
          <a:ln>
            <a:noFill/>
          </a:ln>
        </p:spPr>
      </p:sp>
      <p:sp>
        <p:nvSpPr>
          <p:cNvPr id="984" name="Google Shape;984;p104"/>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104"/>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6" name="Google Shape;986;p104"/>
          <p:cNvSpPr/>
          <p:nvPr>
            <p:ph idx="13" type="pic"/>
          </p:nvPr>
        </p:nvSpPr>
        <p:spPr>
          <a:xfrm>
            <a:off x="9592056" y="1112520"/>
            <a:ext cx="1645920" cy="1648911"/>
          </a:xfrm>
          <a:prstGeom prst="rect">
            <a:avLst/>
          </a:prstGeom>
          <a:noFill/>
          <a:ln>
            <a:noFill/>
          </a:ln>
        </p:spPr>
      </p:sp>
      <p:sp>
        <p:nvSpPr>
          <p:cNvPr id="987" name="Google Shape;987;p104"/>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8" name="Google Shape;988;p104"/>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9" name="Google Shape;989;p104"/>
          <p:cNvSpPr/>
          <p:nvPr>
            <p:ph idx="16" type="pic"/>
          </p:nvPr>
        </p:nvSpPr>
        <p:spPr>
          <a:xfrm>
            <a:off x="960120" y="3814574"/>
            <a:ext cx="1645920" cy="1648911"/>
          </a:xfrm>
          <a:prstGeom prst="rect">
            <a:avLst/>
          </a:prstGeom>
          <a:noFill/>
          <a:ln>
            <a:noFill/>
          </a:ln>
        </p:spPr>
      </p:sp>
      <p:sp>
        <p:nvSpPr>
          <p:cNvPr id="990" name="Google Shape;990;p104"/>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1" name="Google Shape;991;p104"/>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2" name="Google Shape;992;p104"/>
          <p:cNvSpPr/>
          <p:nvPr>
            <p:ph idx="19" type="pic"/>
          </p:nvPr>
        </p:nvSpPr>
        <p:spPr>
          <a:xfrm>
            <a:off x="3837432" y="3814574"/>
            <a:ext cx="1645920" cy="1648911"/>
          </a:xfrm>
          <a:prstGeom prst="rect">
            <a:avLst/>
          </a:prstGeom>
          <a:noFill/>
          <a:ln>
            <a:noFill/>
          </a:ln>
        </p:spPr>
      </p:sp>
      <p:sp>
        <p:nvSpPr>
          <p:cNvPr id="993" name="Google Shape;993;p104"/>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4" name="Google Shape;994;p104"/>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5" name="Google Shape;995;p104"/>
          <p:cNvSpPr/>
          <p:nvPr>
            <p:ph idx="22" type="pic"/>
          </p:nvPr>
        </p:nvSpPr>
        <p:spPr>
          <a:xfrm>
            <a:off x="6714744" y="3814574"/>
            <a:ext cx="1645920" cy="1648911"/>
          </a:xfrm>
          <a:prstGeom prst="rect">
            <a:avLst/>
          </a:prstGeom>
          <a:noFill/>
          <a:ln>
            <a:noFill/>
          </a:ln>
        </p:spPr>
      </p:sp>
      <p:sp>
        <p:nvSpPr>
          <p:cNvPr id="996" name="Google Shape;996;p104"/>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7" name="Google Shape;997;p104"/>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8" name="Google Shape;998;p104"/>
          <p:cNvSpPr/>
          <p:nvPr>
            <p:ph idx="25" type="pic"/>
          </p:nvPr>
        </p:nvSpPr>
        <p:spPr>
          <a:xfrm>
            <a:off x="9592056" y="3814574"/>
            <a:ext cx="1645920" cy="1648911"/>
          </a:xfrm>
          <a:prstGeom prst="rect">
            <a:avLst/>
          </a:prstGeom>
          <a:noFill/>
          <a:ln>
            <a:noFill/>
          </a:ln>
        </p:spPr>
      </p:sp>
      <p:sp>
        <p:nvSpPr>
          <p:cNvPr id="999" name="Google Shape;999;p104"/>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0" name="Google Shape;1000;p104"/>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1001" name="Shape 1001"/>
        <p:cNvGrpSpPr/>
        <p:nvPr/>
      </p:nvGrpSpPr>
      <p:grpSpPr>
        <a:xfrm>
          <a:off x="0" y="0"/>
          <a:ext cx="0" cy="0"/>
          <a:chOff x="0" y="0"/>
          <a:chExt cx="0" cy="0"/>
        </a:xfrm>
      </p:grpSpPr>
      <p:sp>
        <p:nvSpPr>
          <p:cNvPr id="1002" name="Google Shape;1002;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003" name="Google Shape;1003;p10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04" name="Google Shape;1004;p10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1005" name="Shape 1005"/>
        <p:cNvGrpSpPr/>
        <p:nvPr/>
      </p:nvGrpSpPr>
      <p:grpSpPr>
        <a:xfrm>
          <a:off x="0" y="0"/>
          <a:ext cx="0" cy="0"/>
          <a:chOff x="0" y="0"/>
          <a:chExt cx="0" cy="0"/>
        </a:xfrm>
      </p:grpSpPr>
      <p:sp>
        <p:nvSpPr>
          <p:cNvPr id="1006" name="Google Shape;1006;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07" name="Google Shape;1007;p10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1008" name="Shape 1008"/>
        <p:cNvGrpSpPr/>
        <p:nvPr/>
      </p:nvGrpSpPr>
      <p:grpSpPr>
        <a:xfrm>
          <a:off x="0" y="0"/>
          <a:ext cx="0" cy="0"/>
          <a:chOff x="0" y="0"/>
          <a:chExt cx="0" cy="0"/>
        </a:xfrm>
      </p:grpSpPr>
      <p:sp>
        <p:nvSpPr>
          <p:cNvPr id="1009" name="Google Shape;1009;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010" name="Google Shape;1010;p107"/>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1011" name="Google Shape;1011;p107"/>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1012" name="Shape 1012"/>
        <p:cNvGrpSpPr/>
        <p:nvPr/>
      </p:nvGrpSpPr>
      <p:grpSpPr>
        <a:xfrm>
          <a:off x="0" y="0"/>
          <a:ext cx="0" cy="0"/>
          <a:chOff x="0" y="0"/>
          <a:chExt cx="0" cy="0"/>
        </a:xfrm>
      </p:grpSpPr>
      <p:sp>
        <p:nvSpPr>
          <p:cNvPr id="1013" name="Google Shape;1013;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4" name="Google Shape;1014;p108"/>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5" name="Google Shape;1015;p108"/>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1016" name="Shape 1016"/>
        <p:cNvGrpSpPr/>
        <p:nvPr/>
      </p:nvGrpSpPr>
      <p:grpSpPr>
        <a:xfrm>
          <a:off x="0" y="0"/>
          <a:ext cx="0" cy="0"/>
          <a:chOff x="0" y="0"/>
          <a:chExt cx="0" cy="0"/>
        </a:xfrm>
      </p:grpSpPr>
      <p:sp>
        <p:nvSpPr>
          <p:cNvPr id="1017" name="Google Shape;1017;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8" name="Google Shape;1018;p10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9" name="Google Shape;1019;p10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0" name="Google Shape;1020;p10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1" name="Google Shape;1021;p10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2" name="Google Shape;1022;p109"/>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3" name="Google Shape;1023;p10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4" name="Google Shape;1024;p109"/>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5" name="Google Shape;1025;p10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6" name="Google Shape;1026;p109"/>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7" name="Google Shape;1027;p10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8" name="Google Shape;1028;p10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9" name="Google Shape;1029;p10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0" name="Google Shape;1030;p10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0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2" name="Google Shape;1032;p10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3" name="Google Shape;1033;p10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34" name="Google Shape;1034;p10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1035" name="Shape 1035"/>
        <p:cNvGrpSpPr/>
        <p:nvPr/>
      </p:nvGrpSpPr>
      <p:grpSpPr>
        <a:xfrm>
          <a:off x="0" y="0"/>
          <a:ext cx="0" cy="0"/>
          <a:chOff x="0" y="0"/>
          <a:chExt cx="0" cy="0"/>
        </a:xfrm>
      </p:grpSpPr>
      <p:sp>
        <p:nvSpPr>
          <p:cNvPr id="1036" name="Google Shape;1036;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37" name="Google Shape;1037;p11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8" name="Google Shape;1038;p11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9" name="Google Shape;1039;p11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0" name="Google Shape;1040;p11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1" name="Google Shape;1041;p110"/>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2" name="Google Shape;1042;p11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10"/>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1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5" name="Google Shape;1045;p110"/>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6" name="Google Shape;1046;p11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7" name="Google Shape;1047;p11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8" name="Google Shape;1048;p11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9" name="Google Shape;1049;p11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0" name="Google Shape;1050;p11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1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2" name="Google Shape;1052;p11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1053" name="Shape 1053"/>
        <p:cNvGrpSpPr/>
        <p:nvPr/>
      </p:nvGrpSpPr>
      <p:grpSpPr>
        <a:xfrm>
          <a:off x="0" y="0"/>
          <a:ext cx="0" cy="0"/>
          <a:chOff x="0" y="0"/>
          <a:chExt cx="0" cy="0"/>
        </a:xfrm>
      </p:grpSpPr>
      <p:sp>
        <p:nvSpPr>
          <p:cNvPr id="1054" name="Google Shape;1054;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55" name="Google Shape;1055;p11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6" name="Google Shape;1056;p11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7" name="Google Shape;1057;p111"/>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111"/>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59" name="Google Shape;1059;p11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92" name="Shape 92"/>
        <p:cNvGrpSpPr/>
        <p:nvPr/>
      </p:nvGrpSpPr>
      <p:grpSpPr>
        <a:xfrm>
          <a:off x="0" y="0"/>
          <a:ext cx="0" cy="0"/>
          <a:chOff x="0" y="0"/>
          <a:chExt cx="0" cy="0"/>
        </a:xfrm>
      </p:grpSpPr>
      <p:sp>
        <p:nvSpPr>
          <p:cNvPr id="93" name="Google Shape;93;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5" name="Google Shape;95;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6" name="Google Shape;96;p1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1060" name="Shape 1060"/>
        <p:cNvGrpSpPr/>
        <p:nvPr/>
      </p:nvGrpSpPr>
      <p:grpSpPr>
        <a:xfrm>
          <a:off x="0" y="0"/>
          <a:ext cx="0" cy="0"/>
          <a:chOff x="0" y="0"/>
          <a:chExt cx="0" cy="0"/>
        </a:xfrm>
      </p:grpSpPr>
      <p:sp>
        <p:nvSpPr>
          <p:cNvPr id="1061" name="Google Shape;1061;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62" name="Google Shape;1062;p11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3" name="Google Shape;1063;p11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4" name="Google Shape;1064;p112"/>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5" name="Google Shape;1065;p112"/>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1066" name="Shape 1066"/>
        <p:cNvGrpSpPr/>
        <p:nvPr/>
      </p:nvGrpSpPr>
      <p:grpSpPr>
        <a:xfrm>
          <a:off x="0" y="0"/>
          <a:ext cx="0" cy="0"/>
          <a:chOff x="0" y="0"/>
          <a:chExt cx="0" cy="0"/>
        </a:xfrm>
      </p:grpSpPr>
      <p:sp>
        <p:nvSpPr>
          <p:cNvPr id="1067" name="Google Shape;1067;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68" name="Google Shape;1068;p11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9" name="Google Shape;1069;p11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0" name="Google Shape;1070;p11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1" name="Google Shape;1071;p11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2" name="Google Shape;1072;p11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3" name="Google Shape;1073;p11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4" name="Google Shape;1074;p11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5" name="Google Shape;1075;p11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6" name="Google Shape;1076;p11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77" name="Google Shape;1077;p11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1078" name="Shape 1078"/>
        <p:cNvGrpSpPr/>
        <p:nvPr/>
      </p:nvGrpSpPr>
      <p:grpSpPr>
        <a:xfrm>
          <a:off x="0" y="0"/>
          <a:ext cx="0" cy="0"/>
          <a:chOff x="0" y="0"/>
          <a:chExt cx="0" cy="0"/>
        </a:xfrm>
      </p:grpSpPr>
      <p:sp>
        <p:nvSpPr>
          <p:cNvPr id="1079" name="Google Shape;1079;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80" name="Google Shape;1080;p11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1" name="Google Shape;1081;p11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2" name="Google Shape;1082;p11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3" name="Google Shape;1083;p11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11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5" name="Google Shape;1085;p11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6" name="Google Shape;1086;p11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7" name="Google Shape;1087;p11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8" name="Google Shape;1088;p11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1089" name="Shape 1089"/>
        <p:cNvGrpSpPr/>
        <p:nvPr/>
      </p:nvGrpSpPr>
      <p:grpSpPr>
        <a:xfrm>
          <a:off x="0" y="0"/>
          <a:ext cx="0" cy="0"/>
          <a:chOff x="0" y="0"/>
          <a:chExt cx="0" cy="0"/>
        </a:xfrm>
      </p:grpSpPr>
      <p:sp>
        <p:nvSpPr>
          <p:cNvPr id="1090" name="Google Shape;1090;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91" name="Google Shape;1091;p115"/>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2" name="Google Shape;1092;p115"/>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3" name="Google Shape;1093;p11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4" name="Google Shape;1094;p115"/>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5" name="Google Shape;1095;p11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6" name="Google Shape;1096;p11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7" name="Google Shape;1097;p11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1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1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0" name="Google Shape;1100;p11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1" name="Google Shape;1101;p11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2" name="Google Shape;1102;p11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3" name="Google Shape;1103;p11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11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11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6" name="Google Shape;1106;p11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07" name="Google Shape;1107;p11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1108" name="Shape 1108"/>
        <p:cNvGrpSpPr/>
        <p:nvPr/>
      </p:nvGrpSpPr>
      <p:grpSpPr>
        <a:xfrm>
          <a:off x="0" y="0"/>
          <a:ext cx="0" cy="0"/>
          <a:chOff x="0" y="0"/>
          <a:chExt cx="0" cy="0"/>
        </a:xfrm>
      </p:grpSpPr>
      <p:sp>
        <p:nvSpPr>
          <p:cNvPr id="1109" name="Google Shape;1109;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10" name="Google Shape;1110;p116"/>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1" name="Google Shape;1111;p116"/>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11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3" name="Google Shape;1113;p116"/>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4" name="Google Shape;1114;p11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5" name="Google Shape;1115;p11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6" name="Google Shape;1116;p11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7" name="Google Shape;1117;p11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11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9" name="Google Shape;1119;p11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0" name="Google Shape;1120;p11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1" name="Google Shape;1121;p11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1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11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4" name="Google Shape;1124;p11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5" name="Google Shape;1125;p11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1126" name="Shape 1126"/>
        <p:cNvGrpSpPr/>
        <p:nvPr/>
      </p:nvGrpSpPr>
      <p:grpSpPr>
        <a:xfrm>
          <a:off x="0" y="0"/>
          <a:ext cx="0" cy="0"/>
          <a:chOff x="0" y="0"/>
          <a:chExt cx="0" cy="0"/>
        </a:xfrm>
      </p:grpSpPr>
      <p:sp>
        <p:nvSpPr>
          <p:cNvPr id="1127" name="Google Shape;1127;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28" name="Google Shape;1128;p11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9" name="Google Shape;1129;p117"/>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0" name="Google Shape;1130;p11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1" name="Google Shape;1131;p11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32" name="Google Shape;1132;p11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1133" name="Shape 1133"/>
        <p:cNvGrpSpPr/>
        <p:nvPr/>
      </p:nvGrpSpPr>
      <p:grpSpPr>
        <a:xfrm>
          <a:off x="0" y="0"/>
          <a:ext cx="0" cy="0"/>
          <a:chOff x="0" y="0"/>
          <a:chExt cx="0" cy="0"/>
        </a:xfrm>
      </p:grpSpPr>
      <p:sp>
        <p:nvSpPr>
          <p:cNvPr id="1134" name="Google Shape;1134;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35" name="Google Shape;1135;p11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6" name="Google Shape;1136;p118"/>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7" name="Google Shape;1137;p11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8" name="Google Shape;1138;p11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139" name="Shape 1139"/>
        <p:cNvGrpSpPr/>
        <p:nvPr/>
      </p:nvGrpSpPr>
      <p:grpSpPr>
        <a:xfrm>
          <a:off x="0" y="0"/>
          <a:ext cx="0" cy="0"/>
          <a:chOff x="0" y="0"/>
          <a:chExt cx="0" cy="0"/>
        </a:xfrm>
      </p:grpSpPr>
      <p:sp>
        <p:nvSpPr>
          <p:cNvPr id="1140" name="Google Shape;1140;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1" name="Google Shape;1141;p1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42" name="Google Shape;1142;p11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43" name="Google Shape;1143;p119"/>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144" name="Shape 1144"/>
        <p:cNvGrpSpPr/>
        <p:nvPr/>
      </p:nvGrpSpPr>
      <p:grpSpPr>
        <a:xfrm>
          <a:off x="0" y="0"/>
          <a:ext cx="0" cy="0"/>
          <a:chOff x="0" y="0"/>
          <a:chExt cx="0" cy="0"/>
        </a:xfrm>
      </p:grpSpPr>
      <p:sp>
        <p:nvSpPr>
          <p:cNvPr id="1145" name="Google Shape;1145;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6" name="Google Shape;1146;p120"/>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47" name="Google Shape;1147;p120"/>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1148" name="Google Shape;1148;p120"/>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1149" name="Shape 1149"/>
        <p:cNvGrpSpPr/>
        <p:nvPr/>
      </p:nvGrpSpPr>
      <p:grpSpPr>
        <a:xfrm>
          <a:off x="0" y="0"/>
          <a:ext cx="0" cy="0"/>
          <a:chOff x="0" y="0"/>
          <a:chExt cx="0" cy="0"/>
        </a:xfrm>
      </p:grpSpPr>
      <p:sp>
        <p:nvSpPr>
          <p:cNvPr id="1150" name="Google Shape;1150;p121"/>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97" name="Shape 97"/>
        <p:cNvGrpSpPr/>
        <p:nvPr/>
      </p:nvGrpSpPr>
      <p:grpSpPr>
        <a:xfrm>
          <a:off x="0" y="0"/>
          <a:ext cx="0" cy="0"/>
          <a:chOff x="0" y="0"/>
          <a:chExt cx="0" cy="0"/>
        </a:xfrm>
      </p:grpSpPr>
      <p:sp>
        <p:nvSpPr>
          <p:cNvPr id="98" name="Google Shape;98;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0" name="Google Shape;100;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1" name="Google Shape;101;p1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1151" name="Shape 1151"/>
        <p:cNvGrpSpPr/>
        <p:nvPr/>
      </p:nvGrpSpPr>
      <p:grpSpPr>
        <a:xfrm>
          <a:off x="0" y="0"/>
          <a:ext cx="0" cy="0"/>
          <a:chOff x="0" y="0"/>
          <a:chExt cx="0" cy="0"/>
        </a:xfrm>
      </p:grpSpPr>
      <p:sp>
        <p:nvSpPr>
          <p:cNvPr id="1152" name="Google Shape;1152;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3" name="Google Shape;1153;p12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4" name="Google Shape;1154;p12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55" name="Google Shape;1155;p122"/>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 Aways" showMasterSp="0">
  <p:cSld name="Key Take Aways">
    <p:bg>
      <p:bgPr>
        <a:blipFill>
          <a:blip r:embed="rId2">
            <a:alphaModFix/>
          </a:blip>
          <a:stretch>
            <a:fillRect/>
          </a:stretch>
        </a:blipFill>
      </p:bgPr>
    </p:bg>
    <p:spTree>
      <p:nvGrpSpPr>
        <p:cNvPr id="1156" name="Shape 1156"/>
        <p:cNvGrpSpPr/>
        <p:nvPr/>
      </p:nvGrpSpPr>
      <p:grpSpPr>
        <a:xfrm>
          <a:off x="0" y="0"/>
          <a:ext cx="0" cy="0"/>
          <a:chOff x="0" y="0"/>
          <a:chExt cx="0" cy="0"/>
        </a:xfrm>
      </p:grpSpPr>
      <p:sp>
        <p:nvSpPr>
          <p:cNvPr id="1157" name="Google Shape;1157;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58" name="Google Shape;1158;p12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9" name="Google Shape;1159;p12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60" name="Google Shape;1160;p123"/>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1161" name="Google Shape;1161;p123"/>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Tasks" showMasterSp="0">
  <p:cSld name="Lab Tasks">
    <p:bg>
      <p:bgPr>
        <a:blipFill>
          <a:blip r:embed="rId2">
            <a:alphaModFix/>
          </a:blip>
          <a:stretch>
            <a:fillRect/>
          </a:stretch>
        </a:blipFill>
      </p:bgPr>
    </p:bg>
    <p:spTree>
      <p:nvGrpSpPr>
        <p:cNvPr id="1162" name="Shape 1162"/>
        <p:cNvGrpSpPr/>
        <p:nvPr/>
      </p:nvGrpSpPr>
      <p:grpSpPr>
        <a:xfrm>
          <a:off x="0" y="0"/>
          <a:ext cx="0" cy="0"/>
          <a:chOff x="0" y="0"/>
          <a:chExt cx="0" cy="0"/>
        </a:xfrm>
      </p:grpSpPr>
      <p:sp>
        <p:nvSpPr>
          <p:cNvPr id="1163" name="Google Shape;1163;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p12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5" name="Google Shape;1165;p12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66" name="Google Shape;1166;p124"/>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1167" name="Google Shape;1167;p124"/>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howMasterSp="0">
  <p:cSld name="Demo">
    <p:bg>
      <p:bgPr>
        <a:blipFill>
          <a:blip r:embed="rId2">
            <a:alphaModFix/>
          </a:blip>
          <a:stretch>
            <a:fillRect/>
          </a:stretch>
        </a:blipFill>
      </p:bgPr>
    </p:bg>
    <p:spTree>
      <p:nvGrpSpPr>
        <p:cNvPr id="1168" name="Shape 1168"/>
        <p:cNvGrpSpPr/>
        <p:nvPr/>
      </p:nvGrpSpPr>
      <p:grpSpPr>
        <a:xfrm>
          <a:off x="0" y="0"/>
          <a:ext cx="0" cy="0"/>
          <a:chOff x="0" y="0"/>
          <a:chExt cx="0" cy="0"/>
        </a:xfrm>
      </p:grpSpPr>
      <p:sp>
        <p:nvSpPr>
          <p:cNvPr id="1169" name="Google Shape;1169;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0" name="Google Shape;1170;p12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1" name="Google Shape;1171;p12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72" name="Google Shape;1172;p125"/>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1173" name="Google Shape;1173;p125"/>
          <p:cNvPicPr preferRelativeResize="0"/>
          <p:nvPr/>
        </p:nvPicPr>
        <p:blipFill rotWithShape="1">
          <a:blip r:embed="rId4">
            <a:alphaModFix/>
          </a:blip>
          <a:srcRect b="0" l="0" r="0" t="0"/>
          <a:stretch/>
        </p:blipFill>
        <p:spPr>
          <a:xfrm>
            <a:off x="835529" y="3338320"/>
            <a:ext cx="2777117" cy="1851411"/>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howMasterSp="0">
  <p:cSld name="Activity">
    <p:bg>
      <p:bgPr>
        <a:blipFill>
          <a:blip r:embed="rId2">
            <a:alphaModFix/>
          </a:blip>
          <a:stretch>
            <a:fillRect/>
          </a:stretch>
        </a:blipFill>
      </p:bgPr>
    </p:bg>
    <p:spTree>
      <p:nvGrpSpPr>
        <p:cNvPr id="1174" name="Shape 1174"/>
        <p:cNvGrpSpPr/>
        <p:nvPr/>
      </p:nvGrpSpPr>
      <p:grpSpPr>
        <a:xfrm>
          <a:off x="0" y="0"/>
          <a:ext cx="0" cy="0"/>
          <a:chOff x="0" y="0"/>
          <a:chExt cx="0" cy="0"/>
        </a:xfrm>
      </p:grpSpPr>
      <p:sp>
        <p:nvSpPr>
          <p:cNvPr id="1175" name="Google Shape;1175;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6" name="Google Shape;1176;p12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7" name="Google Shape;1177;p12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78" name="Google Shape;1178;p126"/>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1179" name="Google Shape;1179;p126"/>
          <p:cNvPicPr preferRelativeResize="0"/>
          <p:nvPr/>
        </p:nvPicPr>
        <p:blipFill rotWithShape="1">
          <a:blip r:embed="rId4">
            <a:alphaModFix/>
          </a:blip>
          <a:srcRect b="0" l="0" r="0" t="0"/>
          <a:stretch/>
        </p:blipFill>
        <p:spPr>
          <a:xfrm>
            <a:off x="835530" y="3241215"/>
            <a:ext cx="2777117" cy="20456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180" name="Shape 1180"/>
        <p:cNvGrpSpPr/>
        <p:nvPr/>
      </p:nvGrpSpPr>
      <p:grpSpPr>
        <a:xfrm>
          <a:off x="0" y="0"/>
          <a:ext cx="0" cy="0"/>
          <a:chOff x="0" y="0"/>
          <a:chExt cx="0" cy="0"/>
        </a:xfrm>
      </p:grpSpPr>
      <p:sp>
        <p:nvSpPr>
          <p:cNvPr id="1181" name="Google Shape;1181;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82" name="Google Shape;1182;p127"/>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3" name="Google Shape;1183;p127"/>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190" name="Shape 1190"/>
        <p:cNvGrpSpPr/>
        <p:nvPr/>
      </p:nvGrpSpPr>
      <p:grpSpPr>
        <a:xfrm>
          <a:off x="0" y="0"/>
          <a:ext cx="0" cy="0"/>
          <a:chOff x="0" y="0"/>
          <a:chExt cx="0" cy="0"/>
        </a:xfrm>
      </p:grpSpPr>
      <p:sp>
        <p:nvSpPr>
          <p:cNvPr id="1191" name="Google Shape;1191;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92" name="Google Shape;1192;p1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3" name="Google Shape;1193;p129"/>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4" name="Google Shape;1194;p129"/>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5" name="Google Shape;1195;p129"/>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6" name="Google Shape;1196;p129"/>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97" name="Shape 1197"/>
        <p:cNvGrpSpPr/>
        <p:nvPr/>
      </p:nvGrpSpPr>
      <p:grpSpPr>
        <a:xfrm>
          <a:off x="0" y="0"/>
          <a:ext cx="0" cy="0"/>
          <a:chOff x="0" y="0"/>
          <a:chExt cx="0" cy="0"/>
        </a:xfrm>
      </p:grpSpPr>
      <p:sp>
        <p:nvSpPr>
          <p:cNvPr id="1198" name="Google Shape;1198;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99" name="Google Shape;1199;p130"/>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0" name="Google Shape;1200;p130"/>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01" name="Google Shape;1201;p13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202" name="Shape 1202"/>
        <p:cNvGrpSpPr/>
        <p:nvPr/>
      </p:nvGrpSpPr>
      <p:grpSpPr>
        <a:xfrm>
          <a:off x="0" y="0"/>
          <a:ext cx="0" cy="0"/>
          <a:chOff x="0" y="0"/>
          <a:chExt cx="0" cy="0"/>
        </a:xfrm>
      </p:grpSpPr>
      <p:sp>
        <p:nvSpPr>
          <p:cNvPr id="1203" name="Google Shape;1203;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04" name="Google Shape;1204;p131"/>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5" name="Google Shape;1205;p131"/>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06" name="Google Shape;1206;p13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207" name="Shape 1207"/>
        <p:cNvGrpSpPr/>
        <p:nvPr/>
      </p:nvGrpSpPr>
      <p:grpSpPr>
        <a:xfrm>
          <a:off x="0" y="0"/>
          <a:ext cx="0" cy="0"/>
          <a:chOff x="0" y="0"/>
          <a:chExt cx="0" cy="0"/>
        </a:xfrm>
      </p:grpSpPr>
      <p:sp>
        <p:nvSpPr>
          <p:cNvPr id="1208" name="Google Shape;1208;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09" name="Google Shape;1209;p132"/>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0" name="Google Shape;1210;p132"/>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11" name="Google Shape;1211;p132"/>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Tasks" showMasterSp="0">
  <p:cSld name="Lab Tasks">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6" name="Google Shape;106;p1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pic>
        <p:nvPicPr>
          <p:cNvPr id="107" name="Google Shape;107;p14"/>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212" name="Shape 1212"/>
        <p:cNvGrpSpPr/>
        <p:nvPr/>
      </p:nvGrpSpPr>
      <p:grpSpPr>
        <a:xfrm>
          <a:off x="0" y="0"/>
          <a:ext cx="0" cy="0"/>
          <a:chOff x="0" y="0"/>
          <a:chExt cx="0" cy="0"/>
        </a:xfrm>
      </p:grpSpPr>
      <p:sp>
        <p:nvSpPr>
          <p:cNvPr id="1213" name="Google Shape;1213;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14" name="Google Shape;1214;p13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3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216" name="Google Shape;1216;p13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217" name="Shape 1217"/>
        <p:cNvGrpSpPr/>
        <p:nvPr/>
      </p:nvGrpSpPr>
      <p:grpSpPr>
        <a:xfrm>
          <a:off x="0" y="0"/>
          <a:ext cx="0" cy="0"/>
          <a:chOff x="0" y="0"/>
          <a:chExt cx="0" cy="0"/>
        </a:xfrm>
      </p:grpSpPr>
      <p:sp>
        <p:nvSpPr>
          <p:cNvPr id="1218" name="Google Shape;1218;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19" name="Google Shape;1219;p134"/>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0" name="Google Shape;1220;p134"/>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1" name="Google Shape;1221;p134"/>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22" name="Google Shape;1222;p134"/>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223" name="Shape 1223"/>
        <p:cNvGrpSpPr/>
        <p:nvPr/>
      </p:nvGrpSpPr>
      <p:grpSpPr>
        <a:xfrm>
          <a:off x="0" y="0"/>
          <a:ext cx="0" cy="0"/>
          <a:chOff x="0" y="0"/>
          <a:chExt cx="0" cy="0"/>
        </a:xfrm>
      </p:grpSpPr>
      <p:sp>
        <p:nvSpPr>
          <p:cNvPr id="1224" name="Google Shape;1224;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25" name="Google Shape;1225;p135"/>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6" name="Google Shape;1226;p135"/>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27" name="Google Shape;1227;p13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1228" name="Shape 1228"/>
        <p:cNvGrpSpPr/>
        <p:nvPr/>
      </p:nvGrpSpPr>
      <p:grpSpPr>
        <a:xfrm>
          <a:off x="0" y="0"/>
          <a:ext cx="0" cy="0"/>
          <a:chOff x="0" y="0"/>
          <a:chExt cx="0" cy="0"/>
        </a:xfrm>
      </p:grpSpPr>
      <p:sp>
        <p:nvSpPr>
          <p:cNvPr id="1229" name="Google Shape;1229;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30" name="Google Shape;1230;p13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1" name="Google Shape;1231;p136"/>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36"/>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33" name="Google Shape;1233;p136"/>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234" name="Shape 1234"/>
        <p:cNvGrpSpPr/>
        <p:nvPr/>
      </p:nvGrpSpPr>
      <p:grpSpPr>
        <a:xfrm>
          <a:off x="0" y="0"/>
          <a:ext cx="0" cy="0"/>
          <a:chOff x="0" y="0"/>
          <a:chExt cx="0" cy="0"/>
        </a:xfrm>
      </p:grpSpPr>
      <p:sp>
        <p:nvSpPr>
          <p:cNvPr id="1235" name="Google Shape;1235;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36" name="Google Shape;1236;p137"/>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7" name="Google Shape;1237;p137"/>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38" name="Google Shape;1238;p13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239" name="Shape 1239"/>
        <p:cNvGrpSpPr/>
        <p:nvPr/>
      </p:nvGrpSpPr>
      <p:grpSpPr>
        <a:xfrm>
          <a:off x="0" y="0"/>
          <a:ext cx="0" cy="0"/>
          <a:chOff x="0" y="0"/>
          <a:chExt cx="0" cy="0"/>
        </a:xfrm>
      </p:grpSpPr>
      <p:sp>
        <p:nvSpPr>
          <p:cNvPr id="1240" name="Google Shape;1240;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41" name="Google Shape;1241;p1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42" name="Google Shape;1242;p1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43" name="Google Shape;1243;p13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type="tx">
  <p:cSld name="TITLE_AND_BODY">
    <p:bg>
      <p:bgPr>
        <a:solidFill>
          <a:schemeClr val="lt1"/>
        </a:solidFill>
      </p:bgPr>
    </p:bg>
    <p:spTree>
      <p:nvGrpSpPr>
        <p:cNvPr id="1244" name="Shape 1244"/>
        <p:cNvGrpSpPr/>
        <p:nvPr/>
      </p:nvGrpSpPr>
      <p:grpSpPr>
        <a:xfrm>
          <a:off x="0" y="0"/>
          <a:ext cx="0" cy="0"/>
          <a:chOff x="0" y="0"/>
          <a:chExt cx="0" cy="0"/>
        </a:xfrm>
      </p:grpSpPr>
      <p:sp>
        <p:nvSpPr>
          <p:cNvPr id="1245" name="Google Shape;1245;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46" name="Google Shape;1246;p13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47" name="Google Shape;1247;p1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48" name="Google Shape;1248;p13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249" name="Shape 1249"/>
        <p:cNvGrpSpPr/>
        <p:nvPr/>
      </p:nvGrpSpPr>
      <p:grpSpPr>
        <a:xfrm>
          <a:off x="0" y="0"/>
          <a:ext cx="0" cy="0"/>
          <a:chOff x="0" y="0"/>
          <a:chExt cx="0" cy="0"/>
        </a:xfrm>
      </p:grpSpPr>
      <p:sp>
        <p:nvSpPr>
          <p:cNvPr id="1250" name="Google Shape;1250;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1" name="Google Shape;1251;p1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52" name="Google Shape;1252;p1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53" name="Google Shape;1253;p140"/>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4" name="Google Shape;1254;p140"/>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255" name="Shape 1255"/>
        <p:cNvGrpSpPr/>
        <p:nvPr/>
      </p:nvGrpSpPr>
      <p:grpSpPr>
        <a:xfrm>
          <a:off x="0" y="0"/>
          <a:ext cx="0" cy="0"/>
          <a:chOff x="0" y="0"/>
          <a:chExt cx="0" cy="0"/>
        </a:xfrm>
      </p:grpSpPr>
      <p:sp>
        <p:nvSpPr>
          <p:cNvPr id="1256" name="Google Shape;1256;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7" name="Google Shape;1257;p141"/>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58" name="Google Shape;1258;p14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259" name="Google Shape;1259;p141"/>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0" name="Google Shape;1260;p141"/>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41"/>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1262" name="Shape 1262"/>
        <p:cNvGrpSpPr/>
        <p:nvPr/>
      </p:nvGrpSpPr>
      <p:grpSpPr>
        <a:xfrm>
          <a:off x="0" y="0"/>
          <a:ext cx="0" cy="0"/>
          <a:chOff x="0" y="0"/>
          <a:chExt cx="0" cy="0"/>
        </a:xfrm>
      </p:grpSpPr>
      <p:grpSp>
        <p:nvGrpSpPr>
          <p:cNvPr id="1263" name="Google Shape;1263;p142"/>
          <p:cNvGrpSpPr/>
          <p:nvPr/>
        </p:nvGrpSpPr>
        <p:grpSpPr>
          <a:xfrm>
            <a:off x="365759" y="1028377"/>
            <a:ext cx="11484864" cy="5509260"/>
            <a:chOff x="365759" y="1028377"/>
            <a:chExt cx="11484864" cy="5509260"/>
          </a:xfrm>
        </p:grpSpPr>
        <p:pic>
          <p:nvPicPr>
            <p:cNvPr id="1264" name="Google Shape;1264;p1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265" name="Google Shape;1265;p14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266" name="Google Shape;1266;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67" name="Google Shape;1267;p1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8" name="Google Shape;1268;p142"/>
          <p:cNvSpPr/>
          <p:nvPr>
            <p:ph idx="2" type="pic"/>
          </p:nvPr>
        </p:nvSpPr>
        <p:spPr>
          <a:xfrm>
            <a:off x="531884" y="2182807"/>
            <a:ext cx="2286000" cy="2286000"/>
          </a:xfrm>
          <a:prstGeom prst="rect">
            <a:avLst/>
          </a:prstGeom>
          <a:noFill/>
          <a:ln>
            <a:noFill/>
          </a:ln>
        </p:spPr>
      </p:sp>
      <p:sp>
        <p:nvSpPr>
          <p:cNvPr id="1269" name="Google Shape;1269;p14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0" name="Google Shape;1270;p142"/>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08" name="Shape 108"/>
        <p:cNvGrpSpPr/>
        <p:nvPr/>
      </p:nvGrpSpPr>
      <p:grpSpPr>
        <a:xfrm>
          <a:off x="0" y="0"/>
          <a:ext cx="0" cy="0"/>
          <a:chOff x="0" y="0"/>
          <a:chExt cx="0" cy="0"/>
        </a:xfrm>
      </p:grpSpPr>
      <p:sp>
        <p:nvSpPr>
          <p:cNvPr id="109" name="Google Shape;109;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2" name="Google Shape;112;p15"/>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271" name="Shape 1271"/>
        <p:cNvGrpSpPr/>
        <p:nvPr/>
      </p:nvGrpSpPr>
      <p:grpSpPr>
        <a:xfrm>
          <a:off x="0" y="0"/>
          <a:ext cx="0" cy="0"/>
          <a:chOff x="0" y="0"/>
          <a:chExt cx="0" cy="0"/>
        </a:xfrm>
      </p:grpSpPr>
      <p:grpSp>
        <p:nvGrpSpPr>
          <p:cNvPr id="1272" name="Google Shape;1272;p143"/>
          <p:cNvGrpSpPr/>
          <p:nvPr/>
        </p:nvGrpSpPr>
        <p:grpSpPr>
          <a:xfrm>
            <a:off x="365759" y="1028377"/>
            <a:ext cx="11484864" cy="5509260"/>
            <a:chOff x="365759" y="1028377"/>
            <a:chExt cx="11484864" cy="5509260"/>
          </a:xfrm>
        </p:grpSpPr>
        <p:pic>
          <p:nvPicPr>
            <p:cNvPr id="1273" name="Google Shape;1273;p1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274" name="Google Shape;1274;p143"/>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275" name="Google Shape;1275;p1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76" name="Google Shape;1276;p1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7" name="Google Shape;1277;p143"/>
          <p:cNvSpPr/>
          <p:nvPr>
            <p:ph idx="2" type="pic"/>
          </p:nvPr>
        </p:nvSpPr>
        <p:spPr>
          <a:xfrm>
            <a:off x="531884" y="2182807"/>
            <a:ext cx="2286000" cy="2286000"/>
          </a:xfrm>
          <a:prstGeom prst="rect">
            <a:avLst/>
          </a:prstGeom>
          <a:noFill/>
          <a:ln>
            <a:noFill/>
          </a:ln>
        </p:spPr>
      </p:sp>
      <p:sp>
        <p:nvSpPr>
          <p:cNvPr id="1278" name="Google Shape;1278;p14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9" name="Google Shape;1279;p143"/>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0" name="Google Shape;1280;p143"/>
          <p:cNvSpPr/>
          <p:nvPr>
            <p:ph idx="4" type="pic"/>
          </p:nvPr>
        </p:nvSpPr>
        <p:spPr>
          <a:xfrm>
            <a:off x="3483864" y="2798064"/>
            <a:ext cx="2011680" cy="2011680"/>
          </a:xfrm>
          <a:prstGeom prst="rect">
            <a:avLst/>
          </a:prstGeom>
          <a:noFill/>
          <a:ln>
            <a:noFill/>
          </a:ln>
        </p:spPr>
      </p:sp>
      <p:sp>
        <p:nvSpPr>
          <p:cNvPr id="1281" name="Google Shape;1281;p143"/>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2" name="Google Shape;1282;p143"/>
          <p:cNvSpPr/>
          <p:nvPr>
            <p:ph idx="6" type="pic"/>
          </p:nvPr>
        </p:nvSpPr>
        <p:spPr>
          <a:xfrm>
            <a:off x="6473952" y="2798064"/>
            <a:ext cx="2011680" cy="2011680"/>
          </a:xfrm>
          <a:prstGeom prst="rect">
            <a:avLst/>
          </a:prstGeom>
          <a:noFill/>
          <a:ln>
            <a:noFill/>
          </a:ln>
        </p:spPr>
      </p:sp>
      <p:sp>
        <p:nvSpPr>
          <p:cNvPr id="1283" name="Google Shape;1283;p143"/>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4" name="Google Shape;1284;p143"/>
          <p:cNvSpPr/>
          <p:nvPr>
            <p:ph idx="8" type="pic"/>
          </p:nvPr>
        </p:nvSpPr>
        <p:spPr>
          <a:xfrm>
            <a:off x="9454896" y="2798064"/>
            <a:ext cx="2011680" cy="2011680"/>
          </a:xfrm>
          <a:prstGeom prst="rect">
            <a:avLst/>
          </a:prstGeom>
          <a:noFill/>
          <a:ln>
            <a:noFill/>
          </a:ln>
        </p:spPr>
      </p:sp>
      <p:sp>
        <p:nvSpPr>
          <p:cNvPr id="1285" name="Google Shape;1285;p143"/>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286" name="Shape 1286"/>
        <p:cNvGrpSpPr/>
        <p:nvPr/>
      </p:nvGrpSpPr>
      <p:grpSpPr>
        <a:xfrm>
          <a:off x="0" y="0"/>
          <a:ext cx="0" cy="0"/>
          <a:chOff x="0" y="0"/>
          <a:chExt cx="0" cy="0"/>
        </a:xfrm>
      </p:grpSpPr>
      <p:sp>
        <p:nvSpPr>
          <p:cNvPr id="1287" name="Google Shape;1287;p1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88" name="Google Shape;1288;p1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89" name="Google Shape;1289;p1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90" name="Google Shape;1290;p14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1" name="Google Shape;1291;p14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292" name="Shape 1292"/>
        <p:cNvGrpSpPr/>
        <p:nvPr/>
      </p:nvGrpSpPr>
      <p:grpSpPr>
        <a:xfrm>
          <a:off x="0" y="0"/>
          <a:ext cx="0" cy="0"/>
          <a:chOff x="0" y="0"/>
          <a:chExt cx="0" cy="0"/>
        </a:xfrm>
      </p:grpSpPr>
      <p:sp>
        <p:nvSpPr>
          <p:cNvPr id="1293" name="Google Shape;1293;p1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94" name="Google Shape;1294;p1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95" name="Google Shape;1295;p1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96" name="Google Shape;1296;p145"/>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7" name="Google Shape;1297;p145"/>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298" name="Shape 1298"/>
        <p:cNvGrpSpPr/>
        <p:nvPr/>
      </p:nvGrpSpPr>
      <p:grpSpPr>
        <a:xfrm>
          <a:off x="0" y="0"/>
          <a:ext cx="0" cy="0"/>
          <a:chOff x="0" y="0"/>
          <a:chExt cx="0" cy="0"/>
        </a:xfrm>
      </p:grpSpPr>
      <p:sp>
        <p:nvSpPr>
          <p:cNvPr id="1299" name="Google Shape;1299;p1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00" name="Google Shape;1300;p14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01" name="Google Shape;1301;p14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02" name="Google Shape;1302;p146"/>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3" name="Google Shape;1303;p146"/>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304" name="Shape 1304"/>
        <p:cNvGrpSpPr/>
        <p:nvPr/>
      </p:nvGrpSpPr>
      <p:grpSpPr>
        <a:xfrm>
          <a:off x="0" y="0"/>
          <a:ext cx="0" cy="0"/>
          <a:chOff x="0" y="0"/>
          <a:chExt cx="0" cy="0"/>
        </a:xfrm>
      </p:grpSpPr>
      <p:sp>
        <p:nvSpPr>
          <p:cNvPr id="1305" name="Google Shape;1305;p1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06" name="Google Shape;1306;p14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07" name="Google Shape;1307;p147"/>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308" name="Google Shape;1308;p147"/>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9" name="Google Shape;1309;p147"/>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0" name="Google Shape;1310;p147"/>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311" name="Shape 1311"/>
        <p:cNvGrpSpPr/>
        <p:nvPr/>
      </p:nvGrpSpPr>
      <p:grpSpPr>
        <a:xfrm>
          <a:off x="0" y="0"/>
          <a:ext cx="0" cy="0"/>
          <a:chOff x="0" y="0"/>
          <a:chExt cx="0" cy="0"/>
        </a:xfrm>
      </p:grpSpPr>
      <p:pic>
        <p:nvPicPr>
          <p:cNvPr id="1312" name="Google Shape;1312;p148"/>
          <p:cNvPicPr preferRelativeResize="0"/>
          <p:nvPr/>
        </p:nvPicPr>
        <p:blipFill rotWithShape="1">
          <a:blip r:embed="rId2">
            <a:alphaModFix/>
          </a:blip>
          <a:srcRect b="0" l="0" r="0" t="0"/>
          <a:stretch/>
        </p:blipFill>
        <p:spPr>
          <a:xfrm>
            <a:off x="365761" y="1059966"/>
            <a:ext cx="5663184" cy="459972"/>
          </a:xfrm>
          <a:prstGeom prst="rect">
            <a:avLst/>
          </a:prstGeom>
          <a:noFill/>
          <a:ln>
            <a:noFill/>
          </a:ln>
        </p:spPr>
      </p:pic>
      <p:sp>
        <p:nvSpPr>
          <p:cNvPr id="1313" name="Google Shape;1313;p1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14" name="Google Shape;1314;p14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5" name="Google Shape;1315;p148"/>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6" name="Google Shape;1316;p148"/>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7" name="Google Shape;1317;p148"/>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318" name="Shape 1318"/>
        <p:cNvGrpSpPr/>
        <p:nvPr/>
      </p:nvGrpSpPr>
      <p:grpSpPr>
        <a:xfrm>
          <a:off x="0" y="0"/>
          <a:ext cx="0" cy="0"/>
          <a:chOff x="0" y="0"/>
          <a:chExt cx="0" cy="0"/>
        </a:xfrm>
      </p:grpSpPr>
      <p:pic>
        <p:nvPicPr>
          <p:cNvPr id="1319" name="Google Shape;1319;p14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20" name="Google Shape;1320;p1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p14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2" name="Google Shape;1322;p149"/>
          <p:cNvSpPr/>
          <p:nvPr>
            <p:ph idx="2" type="pic"/>
          </p:nvPr>
        </p:nvSpPr>
        <p:spPr>
          <a:xfrm>
            <a:off x="2057400" y="1097280"/>
            <a:ext cx="2286000" cy="2286000"/>
          </a:xfrm>
          <a:prstGeom prst="rect">
            <a:avLst/>
          </a:prstGeom>
          <a:noFill/>
          <a:ln>
            <a:noFill/>
          </a:ln>
        </p:spPr>
      </p:sp>
      <p:sp>
        <p:nvSpPr>
          <p:cNvPr id="1323" name="Google Shape;1323;p149"/>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4" name="Google Shape;1324;p149"/>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5" name="Google Shape;1325;p149"/>
          <p:cNvSpPr/>
          <p:nvPr>
            <p:ph idx="4" type="pic"/>
          </p:nvPr>
        </p:nvSpPr>
        <p:spPr>
          <a:xfrm>
            <a:off x="7891272" y="1097280"/>
            <a:ext cx="2286000" cy="2286000"/>
          </a:xfrm>
          <a:prstGeom prst="rect">
            <a:avLst/>
          </a:prstGeom>
          <a:noFill/>
          <a:ln>
            <a:noFill/>
          </a:ln>
        </p:spPr>
      </p:sp>
      <p:sp>
        <p:nvSpPr>
          <p:cNvPr id="1326" name="Google Shape;1326;p149"/>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7" name="Google Shape;1327;p149"/>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328" name="Shape 1328"/>
        <p:cNvGrpSpPr/>
        <p:nvPr/>
      </p:nvGrpSpPr>
      <p:grpSpPr>
        <a:xfrm>
          <a:off x="0" y="0"/>
          <a:ext cx="0" cy="0"/>
          <a:chOff x="0" y="0"/>
          <a:chExt cx="0" cy="0"/>
        </a:xfrm>
      </p:grpSpPr>
      <p:sp>
        <p:nvSpPr>
          <p:cNvPr id="1329" name="Google Shape;1329;p1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30" name="Google Shape;1330;p15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31" name="Google Shape;1331;p15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32" name="Google Shape;1332;p150"/>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3" name="Google Shape;1333;p150"/>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4" name="Google Shape;1334;p150"/>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335" name="Shape 1335"/>
        <p:cNvGrpSpPr/>
        <p:nvPr/>
      </p:nvGrpSpPr>
      <p:grpSpPr>
        <a:xfrm>
          <a:off x="0" y="0"/>
          <a:ext cx="0" cy="0"/>
          <a:chOff x="0" y="0"/>
          <a:chExt cx="0" cy="0"/>
        </a:xfrm>
      </p:grpSpPr>
      <p:sp>
        <p:nvSpPr>
          <p:cNvPr id="1336" name="Google Shape;1336;p1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37" name="Google Shape;1337;p15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8" name="Google Shape;1338;p151"/>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9" name="Google Shape;1339;p151"/>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0" name="Google Shape;1340;p151"/>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1" name="Google Shape;1341;p151"/>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2" name="Google Shape;1342;p151"/>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3" name="Google Shape;1343;p151"/>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344" name="Shape 1344"/>
        <p:cNvGrpSpPr/>
        <p:nvPr/>
      </p:nvGrpSpPr>
      <p:grpSpPr>
        <a:xfrm>
          <a:off x="0" y="0"/>
          <a:ext cx="0" cy="0"/>
          <a:chOff x="0" y="0"/>
          <a:chExt cx="0" cy="0"/>
        </a:xfrm>
      </p:grpSpPr>
      <p:pic>
        <p:nvPicPr>
          <p:cNvPr id="1345" name="Google Shape;1345;p15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46" name="Google Shape;1346;p1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47" name="Google Shape;1347;p15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8" name="Google Shape;1348;p152"/>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9" name="Google Shape;1349;p152"/>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0" name="Google Shape;1350;p152"/>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1" name="Google Shape;1351;p152"/>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2" name="Google Shape;1352;p152"/>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152"/>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14" name="Shape 114"/>
        <p:cNvGrpSpPr/>
        <p:nvPr/>
      </p:nvGrpSpPr>
      <p:grpSpPr>
        <a:xfrm>
          <a:off x="0" y="0"/>
          <a:ext cx="0" cy="0"/>
          <a:chOff x="0" y="0"/>
          <a:chExt cx="0" cy="0"/>
        </a:xfrm>
      </p:grpSpPr>
      <p:sp>
        <p:nvSpPr>
          <p:cNvPr id="115" name="Google Shape;115;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6"/>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6"/>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354" name="Shape 1354"/>
        <p:cNvGrpSpPr/>
        <p:nvPr/>
      </p:nvGrpSpPr>
      <p:grpSpPr>
        <a:xfrm>
          <a:off x="0" y="0"/>
          <a:ext cx="0" cy="0"/>
          <a:chOff x="0" y="0"/>
          <a:chExt cx="0" cy="0"/>
        </a:xfrm>
      </p:grpSpPr>
      <p:sp>
        <p:nvSpPr>
          <p:cNvPr id="1355" name="Google Shape;1355;p1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6" name="Google Shape;1356;p15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57" name="Google Shape;1357;p15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58" name="Google Shape;1358;p153"/>
          <p:cNvSpPr/>
          <p:nvPr>
            <p:ph idx="2" type="pic"/>
          </p:nvPr>
        </p:nvSpPr>
        <p:spPr>
          <a:xfrm>
            <a:off x="1097280" y="2286000"/>
            <a:ext cx="2286000" cy="2286000"/>
          </a:xfrm>
          <a:prstGeom prst="rect">
            <a:avLst/>
          </a:prstGeom>
          <a:noFill/>
          <a:ln>
            <a:noFill/>
          </a:ln>
        </p:spPr>
      </p:sp>
      <p:sp>
        <p:nvSpPr>
          <p:cNvPr id="1359" name="Google Shape;1359;p153"/>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0" name="Google Shape;1360;p153"/>
          <p:cNvSpPr/>
          <p:nvPr>
            <p:ph idx="3" type="pic"/>
          </p:nvPr>
        </p:nvSpPr>
        <p:spPr>
          <a:xfrm>
            <a:off x="4956048" y="2286000"/>
            <a:ext cx="2286000" cy="2286000"/>
          </a:xfrm>
          <a:prstGeom prst="rect">
            <a:avLst/>
          </a:prstGeom>
          <a:noFill/>
          <a:ln>
            <a:noFill/>
          </a:ln>
        </p:spPr>
      </p:sp>
      <p:sp>
        <p:nvSpPr>
          <p:cNvPr id="1361" name="Google Shape;1361;p153"/>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2" name="Google Shape;1362;p153"/>
          <p:cNvSpPr/>
          <p:nvPr>
            <p:ph idx="5" type="pic"/>
          </p:nvPr>
        </p:nvSpPr>
        <p:spPr>
          <a:xfrm>
            <a:off x="8814816" y="2286000"/>
            <a:ext cx="2286000" cy="2286000"/>
          </a:xfrm>
          <a:prstGeom prst="rect">
            <a:avLst/>
          </a:prstGeom>
          <a:noFill/>
          <a:ln>
            <a:noFill/>
          </a:ln>
        </p:spPr>
      </p:sp>
      <p:sp>
        <p:nvSpPr>
          <p:cNvPr id="1363" name="Google Shape;1363;p153"/>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1364" name="Shape 1364"/>
        <p:cNvGrpSpPr/>
        <p:nvPr/>
      </p:nvGrpSpPr>
      <p:grpSpPr>
        <a:xfrm>
          <a:off x="0" y="0"/>
          <a:ext cx="0" cy="0"/>
          <a:chOff x="0" y="0"/>
          <a:chExt cx="0" cy="0"/>
        </a:xfrm>
      </p:grpSpPr>
      <p:sp>
        <p:nvSpPr>
          <p:cNvPr id="1365" name="Google Shape;1365;p1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66" name="Google Shape;1366;p15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7" name="Google Shape;1367;p15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68" name="Google Shape;1368;p154"/>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9" name="Google Shape;1369;p154"/>
          <p:cNvSpPr/>
          <p:nvPr>
            <p:ph idx="2" type="pic"/>
          </p:nvPr>
        </p:nvSpPr>
        <p:spPr>
          <a:xfrm>
            <a:off x="1097280" y="2286000"/>
            <a:ext cx="2286000" cy="2286000"/>
          </a:xfrm>
          <a:prstGeom prst="rect">
            <a:avLst/>
          </a:prstGeom>
          <a:noFill/>
          <a:ln>
            <a:noFill/>
          </a:ln>
        </p:spPr>
      </p:sp>
      <p:sp>
        <p:nvSpPr>
          <p:cNvPr id="1370" name="Google Shape;1370;p154"/>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1" name="Google Shape;1371;p154"/>
          <p:cNvSpPr/>
          <p:nvPr>
            <p:ph idx="4" type="pic"/>
          </p:nvPr>
        </p:nvSpPr>
        <p:spPr>
          <a:xfrm>
            <a:off x="4956048" y="2286000"/>
            <a:ext cx="2286000" cy="2286000"/>
          </a:xfrm>
          <a:prstGeom prst="rect">
            <a:avLst/>
          </a:prstGeom>
          <a:noFill/>
          <a:ln>
            <a:noFill/>
          </a:ln>
        </p:spPr>
      </p:sp>
      <p:sp>
        <p:nvSpPr>
          <p:cNvPr id="1372" name="Google Shape;1372;p154"/>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3" name="Google Shape;1373;p154"/>
          <p:cNvSpPr/>
          <p:nvPr>
            <p:ph idx="6" type="pic"/>
          </p:nvPr>
        </p:nvSpPr>
        <p:spPr>
          <a:xfrm>
            <a:off x="8814816" y="2286000"/>
            <a:ext cx="2286000" cy="2286000"/>
          </a:xfrm>
          <a:prstGeom prst="rect">
            <a:avLst/>
          </a:prstGeom>
          <a:noFill/>
          <a:ln>
            <a:noFill/>
          </a:ln>
        </p:spPr>
      </p:sp>
      <p:sp>
        <p:nvSpPr>
          <p:cNvPr id="1374" name="Google Shape;1374;p154"/>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1375" name="Shape 1375"/>
        <p:cNvGrpSpPr/>
        <p:nvPr/>
      </p:nvGrpSpPr>
      <p:grpSpPr>
        <a:xfrm>
          <a:off x="0" y="0"/>
          <a:ext cx="0" cy="0"/>
          <a:chOff x="0" y="0"/>
          <a:chExt cx="0" cy="0"/>
        </a:xfrm>
      </p:grpSpPr>
      <p:sp>
        <p:nvSpPr>
          <p:cNvPr id="1376" name="Google Shape;1376;p1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77" name="Google Shape;1377;p15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78" name="Google Shape;1378;p15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79" name="Google Shape;1379;p155"/>
          <p:cNvSpPr/>
          <p:nvPr>
            <p:ph idx="2" type="pic"/>
          </p:nvPr>
        </p:nvSpPr>
        <p:spPr>
          <a:xfrm>
            <a:off x="1097280" y="1097280"/>
            <a:ext cx="2286000" cy="2286000"/>
          </a:xfrm>
          <a:prstGeom prst="rect">
            <a:avLst/>
          </a:prstGeom>
          <a:noFill/>
          <a:ln>
            <a:noFill/>
          </a:ln>
        </p:spPr>
      </p:sp>
      <p:sp>
        <p:nvSpPr>
          <p:cNvPr id="1380" name="Google Shape;1380;p155"/>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1" name="Google Shape;1381;p155"/>
          <p:cNvSpPr/>
          <p:nvPr>
            <p:ph idx="3" type="pic"/>
          </p:nvPr>
        </p:nvSpPr>
        <p:spPr>
          <a:xfrm>
            <a:off x="4956048" y="1097280"/>
            <a:ext cx="2286000" cy="2286000"/>
          </a:xfrm>
          <a:prstGeom prst="rect">
            <a:avLst/>
          </a:prstGeom>
          <a:noFill/>
          <a:ln>
            <a:noFill/>
          </a:ln>
        </p:spPr>
      </p:sp>
      <p:sp>
        <p:nvSpPr>
          <p:cNvPr id="1382" name="Google Shape;1382;p155"/>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3" name="Google Shape;1383;p155"/>
          <p:cNvSpPr/>
          <p:nvPr>
            <p:ph idx="5" type="pic"/>
          </p:nvPr>
        </p:nvSpPr>
        <p:spPr>
          <a:xfrm>
            <a:off x="8814816" y="1097280"/>
            <a:ext cx="2286000" cy="2286000"/>
          </a:xfrm>
          <a:prstGeom prst="rect">
            <a:avLst/>
          </a:prstGeom>
          <a:noFill/>
          <a:ln>
            <a:noFill/>
          </a:ln>
        </p:spPr>
      </p:sp>
      <p:sp>
        <p:nvSpPr>
          <p:cNvPr id="1384" name="Google Shape;1384;p155"/>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1385" name="Shape 1385"/>
        <p:cNvGrpSpPr/>
        <p:nvPr/>
      </p:nvGrpSpPr>
      <p:grpSpPr>
        <a:xfrm>
          <a:off x="0" y="0"/>
          <a:ext cx="0" cy="0"/>
          <a:chOff x="0" y="0"/>
          <a:chExt cx="0" cy="0"/>
        </a:xfrm>
      </p:grpSpPr>
      <p:pic>
        <p:nvPicPr>
          <p:cNvPr id="1386" name="Google Shape;1386;p15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87" name="Google Shape;1387;p1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156"/>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9" name="Google Shape;1389;p156"/>
          <p:cNvSpPr/>
          <p:nvPr>
            <p:ph idx="2" type="pic"/>
          </p:nvPr>
        </p:nvSpPr>
        <p:spPr>
          <a:xfrm>
            <a:off x="1097280" y="1097280"/>
            <a:ext cx="2286000" cy="2286000"/>
          </a:xfrm>
          <a:prstGeom prst="rect">
            <a:avLst/>
          </a:prstGeom>
          <a:noFill/>
          <a:ln>
            <a:noFill/>
          </a:ln>
        </p:spPr>
      </p:sp>
      <p:sp>
        <p:nvSpPr>
          <p:cNvPr id="1390" name="Google Shape;1390;p156"/>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1" name="Google Shape;1391;p156"/>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2" name="Google Shape;1392;p156"/>
          <p:cNvSpPr/>
          <p:nvPr>
            <p:ph idx="4" type="pic"/>
          </p:nvPr>
        </p:nvSpPr>
        <p:spPr>
          <a:xfrm>
            <a:off x="4956048" y="1097280"/>
            <a:ext cx="2286000" cy="2286000"/>
          </a:xfrm>
          <a:prstGeom prst="rect">
            <a:avLst/>
          </a:prstGeom>
          <a:noFill/>
          <a:ln>
            <a:noFill/>
          </a:ln>
        </p:spPr>
      </p:sp>
      <p:sp>
        <p:nvSpPr>
          <p:cNvPr id="1393" name="Google Shape;1393;p156"/>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4" name="Google Shape;1394;p156"/>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5" name="Google Shape;1395;p156"/>
          <p:cNvSpPr/>
          <p:nvPr>
            <p:ph idx="7" type="pic"/>
          </p:nvPr>
        </p:nvSpPr>
        <p:spPr>
          <a:xfrm>
            <a:off x="8814816" y="1097280"/>
            <a:ext cx="2286000" cy="2286000"/>
          </a:xfrm>
          <a:prstGeom prst="rect">
            <a:avLst/>
          </a:prstGeom>
          <a:noFill/>
          <a:ln>
            <a:noFill/>
          </a:ln>
        </p:spPr>
      </p:sp>
      <p:sp>
        <p:nvSpPr>
          <p:cNvPr id="1396" name="Google Shape;1396;p156"/>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7" name="Google Shape;1397;p156"/>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1398" name="Shape 1398"/>
        <p:cNvGrpSpPr/>
        <p:nvPr/>
      </p:nvGrpSpPr>
      <p:grpSpPr>
        <a:xfrm>
          <a:off x="0" y="0"/>
          <a:ext cx="0" cy="0"/>
          <a:chOff x="0" y="0"/>
          <a:chExt cx="0" cy="0"/>
        </a:xfrm>
      </p:grpSpPr>
      <p:sp>
        <p:nvSpPr>
          <p:cNvPr id="1399" name="Google Shape;1399;p1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00" name="Google Shape;1400;p15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01" name="Google Shape;1401;p15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02" name="Google Shape;1402;p157"/>
          <p:cNvSpPr/>
          <p:nvPr>
            <p:ph idx="2" type="pic"/>
          </p:nvPr>
        </p:nvSpPr>
        <p:spPr>
          <a:xfrm>
            <a:off x="365760" y="1238846"/>
            <a:ext cx="1554480" cy="1554480"/>
          </a:xfrm>
          <a:prstGeom prst="rect">
            <a:avLst/>
          </a:prstGeom>
          <a:noFill/>
          <a:ln>
            <a:noFill/>
          </a:ln>
        </p:spPr>
      </p:sp>
      <p:sp>
        <p:nvSpPr>
          <p:cNvPr id="1403" name="Google Shape;1403;p157"/>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4" name="Google Shape;1404;p157"/>
          <p:cNvSpPr/>
          <p:nvPr>
            <p:ph idx="3" type="pic"/>
          </p:nvPr>
        </p:nvSpPr>
        <p:spPr>
          <a:xfrm>
            <a:off x="365760" y="3008944"/>
            <a:ext cx="1554480" cy="1554480"/>
          </a:xfrm>
          <a:prstGeom prst="rect">
            <a:avLst/>
          </a:prstGeom>
          <a:noFill/>
          <a:ln>
            <a:noFill/>
          </a:ln>
        </p:spPr>
      </p:sp>
      <p:sp>
        <p:nvSpPr>
          <p:cNvPr id="1405" name="Google Shape;1405;p157"/>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6" name="Google Shape;1406;p157"/>
          <p:cNvSpPr/>
          <p:nvPr>
            <p:ph idx="5" type="pic"/>
          </p:nvPr>
        </p:nvSpPr>
        <p:spPr>
          <a:xfrm>
            <a:off x="365760" y="4776114"/>
            <a:ext cx="1554480" cy="1554480"/>
          </a:xfrm>
          <a:prstGeom prst="rect">
            <a:avLst/>
          </a:prstGeom>
          <a:noFill/>
          <a:ln>
            <a:noFill/>
          </a:ln>
        </p:spPr>
      </p:sp>
      <p:sp>
        <p:nvSpPr>
          <p:cNvPr id="1407" name="Google Shape;1407;p157"/>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1408" name="Shape 1408"/>
        <p:cNvGrpSpPr/>
        <p:nvPr/>
      </p:nvGrpSpPr>
      <p:grpSpPr>
        <a:xfrm>
          <a:off x="0" y="0"/>
          <a:ext cx="0" cy="0"/>
          <a:chOff x="0" y="0"/>
          <a:chExt cx="0" cy="0"/>
        </a:xfrm>
      </p:grpSpPr>
      <p:sp>
        <p:nvSpPr>
          <p:cNvPr id="1409" name="Google Shape;1409;p1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10" name="Google Shape;1410;p15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1" name="Google Shape;1411;p15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12" name="Google Shape;1412;p158"/>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3" name="Google Shape;1413;p158"/>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4" name="Google Shape;1414;p158"/>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5" name="Google Shape;1415;p158"/>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6" name="Google Shape;1416;p158"/>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7" name="Google Shape;1417;p158"/>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8" name="Google Shape;1418;p158"/>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9" name="Google Shape;1419;p158"/>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0" name="Google Shape;1420;p158"/>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1" name="Google Shape;1421;p158"/>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2" name="Google Shape;1422;p158"/>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3" name="Google Shape;1423;p158"/>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1424" name="Shape 1424"/>
        <p:cNvGrpSpPr/>
        <p:nvPr/>
      </p:nvGrpSpPr>
      <p:grpSpPr>
        <a:xfrm>
          <a:off x="0" y="0"/>
          <a:ext cx="0" cy="0"/>
          <a:chOff x="0" y="0"/>
          <a:chExt cx="0" cy="0"/>
        </a:xfrm>
      </p:grpSpPr>
      <p:sp>
        <p:nvSpPr>
          <p:cNvPr id="1425" name="Google Shape;1425;p1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26" name="Google Shape;1426;p1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27" name="Google Shape;1427;p15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28" name="Google Shape;1428;p159"/>
          <p:cNvSpPr/>
          <p:nvPr>
            <p:ph idx="2" type="pic"/>
          </p:nvPr>
        </p:nvSpPr>
        <p:spPr>
          <a:xfrm>
            <a:off x="365760" y="1238846"/>
            <a:ext cx="1554480" cy="1554480"/>
          </a:xfrm>
          <a:prstGeom prst="rect">
            <a:avLst/>
          </a:prstGeom>
          <a:noFill/>
          <a:ln>
            <a:noFill/>
          </a:ln>
        </p:spPr>
      </p:sp>
      <p:sp>
        <p:nvSpPr>
          <p:cNvPr id="1429" name="Google Shape;1429;p159"/>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0" name="Google Shape;1430;p159"/>
          <p:cNvSpPr/>
          <p:nvPr>
            <p:ph idx="3" type="pic"/>
          </p:nvPr>
        </p:nvSpPr>
        <p:spPr>
          <a:xfrm>
            <a:off x="365760" y="3008944"/>
            <a:ext cx="1554480" cy="1554480"/>
          </a:xfrm>
          <a:prstGeom prst="rect">
            <a:avLst/>
          </a:prstGeom>
          <a:noFill/>
          <a:ln>
            <a:noFill/>
          </a:ln>
        </p:spPr>
      </p:sp>
      <p:sp>
        <p:nvSpPr>
          <p:cNvPr id="1431" name="Google Shape;1431;p159"/>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2" name="Google Shape;1432;p159"/>
          <p:cNvSpPr/>
          <p:nvPr>
            <p:ph idx="5" type="pic"/>
          </p:nvPr>
        </p:nvSpPr>
        <p:spPr>
          <a:xfrm>
            <a:off x="365760" y="4776114"/>
            <a:ext cx="1554480" cy="1554480"/>
          </a:xfrm>
          <a:prstGeom prst="rect">
            <a:avLst/>
          </a:prstGeom>
          <a:noFill/>
          <a:ln>
            <a:noFill/>
          </a:ln>
        </p:spPr>
      </p:sp>
      <p:sp>
        <p:nvSpPr>
          <p:cNvPr id="1433" name="Google Shape;1433;p159"/>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4" name="Google Shape;1434;p159"/>
          <p:cNvSpPr/>
          <p:nvPr>
            <p:ph idx="7" type="pic"/>
          </p:nvPr>
        </p:nvSpPr>
        <p:spPr>
          <a:xfrm>
            <a:off x="6205152" y="1238846"/>
            <a:ext cx="1554480" cy="1554480"/>
          </a:xfrm>
          <a:prstGeom prst="rect">
            <a:avLst/>
          </a:prstGeom>
          <a:noFill/>
          <a:ln>
            <a:noFill/>
          </a:ln>
        </p:spPr>
      </p:sp>
      <p:sp>
        <p:nvSpPr>
          <p:cNvPr id="1435" name="Google Shape;1435;p159"/>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6" name="Google Shape;1436;p159"/>
          <p:cNvSpPr/>
          <p:nvPr>
            <p:ph idx="9" type="pic"/>
          </p:nvPr>
        </p:nvSpPr>
        <p:spPr>
          <a:xfrm>
            <a:off x="6205152" y="3008944"/>
            <a:ext cx="1554480" cy="1554480"/>
          </a:xfrm>
          <a:prstGeom prst="rect">
            <a:avLst/>
          </a:prstGeom>
          <a:noFill/>
          <a:ln>
            <a:noFill/>
          </a:ln>
        </p:spPr>
      </p:sp>
      <p:sp>
        <p:nvSpPr>
          <p:cNvPr id="1437" name="Google Shape;1437;p159"/>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8" name="Google Shape;1438;p159"/>
          <p:cNvSpPr/>
          <p:nvPr>
            <p:ph idx="14" type="pic"/>
          </p:nvPr>
        </p:nvSpPr>
        <p:spPr>
          <a:xfrm>
            <a:off x="6205152" y="4776114"/>
            <a:ext cx="1554480" cy="1554480"/>
          </a:xfrm>
          <a:prstGeom prst="rect">
            <a:avLst/>
          </a:prstGeom>
          <a:noFill/>
          <a:ln>
            <a:noFill/>
          </a:ln>
        </p:spPr>
      </p:sp>
      <p:sp>
        <p:nvSpPr>
          <p:cNvPr id="1439" name="Google Shape;1439;p159"/>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1440" name="Shape 1440"/>
        <p:cNvGrpSpPr/>
        <p:nvPr/>
      </p:nvGrpSpPr>
      <p:grpSpPr>
        <a:xfrm>
          <a:off x="0" y="0"/>
          <a:ext cx="0" cy="0"/>
          <a:chOff x="0" y="0"/>
          <a:chExt cx="0" cy="0"/>
        </a:xfrm>
      </p:grpSpPr>
      <p:sp>
        <p:nvSpPr>
          <p:cNvPr id="1441" name="Google Shape;1441;p1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42" name="Google Shape;1442;p16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43" name="Google Shape;1443;p16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44" name="Google Shape;1444;p160"/>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5" name="Google Shape;1445;p160"/>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6" name="Google Shape;1446;p160"/>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7" name="Google Shape;1447;p160"/>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1448" name="Shape 1448"/>
        <p:cNvGrpSpPr/>
        <p:nvPr/>
      </p:nvGrpSpPr>
      <p:grpSpPr>
        <a:xfrm>
          <a:off x="0" y="0"/>
          <a:ext cx="0" cy="0"/>
          <a:chOff x="0" y="0"/>
          <a:chExt cx="0" cy="0"/>
        </a:xfrm>
      </p:grpSpPr>
      <p:sp>
        <p:nvSpPr>
          <p:cNvPr id="1449" name="Google Shape;1449;p1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50" name="Google Shape;1450;p1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1" name="Google Shape;1451;p161"/>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2" name="Google Shape;1452;p161"/>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3" name="Google Shape;1453;p161"/>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4" name="Google Shape;1454;p161"/>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5" name="Google Shape;1455;p161"/>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6" name="Google Shape;1456;p161"/>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7" name="Google Shape;1457;p161"/>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8" name="Google Shape;1458;p161"/>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1459" name="Shape 1459"/>
        <p:cNvGrpSpPr/>
        <p:nvPr/>
      </p:nvGrpSpPr>
      <p:grpSpPr>
        <a:xfrm>
          <a:off x="0" y="0"/>
          <a:ext cx="0" cy="0"/>
          <a:chOff x="0" y="0"/>
          <a:chExt cx="0" cy="0"/>
        </a:xfrm>
      </p:grpSpPr>
      <p:sp>
        <p:nvSpPr>
          <p:cNvPr id="1460" name="Google Shape;1460;p1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61" name="Google Shape;1461;p16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2" name="Google Shape;1462;p162"/>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1463" name="Google Shape;1463;p162"/>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4" name="Google Shape;1464;p162"/>
          <p:cNvSpPr/>
          <p:nvPr>
            <p:ph idx="2" type="pic"/>
          </p:nvPr>
        </p:nvSpPr>
        <p:spPr>
          <a:xfrm>
            <a:off x="638603" y="2269331"/>
            <a:ext cx="2286000" cy="2286000"/>
          </a:xfrm>
          <a:prstGeom prst="rect">
            <a:avLst/>
          </a:prstGeom>
          <a:noFill/>
          <a:ln>
            <a:noFill/>
          </a:ln>
        </p:spPr>
      </p:sp>
      <p:sp>
        <p:nvSpPr>
          <p:cNvPr id="1465" name="Google Shape;1465;p162"/>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6" name="Google Shape;1466;p162"/>
          <p:cNvSpPr/>
          <p:nvPr>
            <p:ph idx="4" type="pic"/>
          </p:nvPr>
        </p:nvSpPr>
        <p:spPr>
          <a:xfrm>
            <a:off x="3537251" y="2269331"/>
            <a:ext cx="2286000" cy="2286000"/>
          </a:xfrm>
          <a:prstGeom prst="rect">
            <a:avLst/>
          </a:prstGeom>
          <a:noFill/>
          <a:ln>
            <a:noFill/>
          </a:ln>
        </p:spPr>
      </p:sp>
      <p:sp>
        <p:nvSpPr>
          <p:cNvPr id="1467" name="Google Shape;1467;p162"/>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8" name="Google Shape;1468;p162"/>
          <p:cNvSpPr/>
          <p:nvPr>
            <p:ph idx="6" type="pic"/>
          </p:nvPr>
        </p:nvSpPr>
        <p:spPr>
          <a:xfrm>
            <a:off x="6435899" y="2269331"/>
            <a:ext cx="2286000" cy="2286000"/>
          </a:xfrm>
          <a:prstGeom prst="rect">
            <a:avLst/>
          </a:prstGeom>
          <a:noFill/>
          <a:ln>
            <a:noFill/>
          </a:ln>
        </p:spPr>
      </p:sp>
      <p:sp>
        <p:nvSpPr>
          <p:cNvPr id="1469" name="Google Shape;1469;p162"/>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0" name="Google Shape;1470;p162"/>
          <p:cNvSpPr/>
          <p:nvPr>
            <p:ph idx="8" type="pic"/>
          </p:nvPr>
        </p:nvSpPr>
        <p:spPr>
          <a:xfrm>
            <a:off x="9334547" y="2269331"/>
            <a:ext cx="2286000" cy="2286000"/>
          </a:xfrm>
          <a:prstGeom prst="rect">
            <a:avLst/>
          </a:prstGeom>
          <a:noFill/>
          <a:ln>
            <a:noFill/>
          </a:ln>
        </p:spPr>
      </p:sp>
      <p:sp>
        <p:nvSpPr>
          <p:cNvPr id="1471" name="Google Shape;1471;p162"/>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7"/>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7"/>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2" name="Google Shape;122;p17"/>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1472" name="Shape 1472"/>
        <p:cNvGrpSpPr/>
        <p:nvPr/>
      </p:nvGrpSpPr>
      <p:grpSpPr>
        <a:xfrm>
          <a:off x="0" y="0"/>
          <a:ext cx="0" cy="0"/>
          <a:chOff x="0" y="0"/>
          <a:chExt cx="0" cy="0"/>
        </a:xfrm>
      </p:grpSpPr>
      <p:pic>
        <p:nvPicPr>
          <p:cNvPr id="1473" name="Google Shape;1473;p16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74" name="Google Shape;1474;p1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75" name="Google Shape;1475;p16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6" name="Google Shape;1476;p163"/>
          <p:cNvSpPr/>
          <p:nvPr>
            <p:ph idx="2" type="pic"/>
          </p:nvPr>
        </p:nvSpPr>
        <p:spPr>
          <a:xfrm>
            <a:off x="617220" y="1097280"/>
            <a:ext cx="2286000" cy="2286000"/>
          </a:xfrm>
          <a:prstGeom prst="rect">
            <a:avLst/>
          </a:prstGeom>
          <a:noFill/>
          <a:ln>
            <a:noFill/>
          </a:ln>
        </p:spPr>
      </p:sp>
      <p:sp>
        <p:nvSpPr>
          <p:cNvPr id="1477" name="Google Shape;1477;p163"/>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8" name="Google Shape;1478;p163"/>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9" name="Google Shape;1479;p163"/>
          <p:cNvSpPr/>
          <p:nvPr>
            <p:ph idx="4" type="pic"/>
          </p:nvPr>
        </p:nvSpPr>
        <p:spPr>
          <a:xfrm>
            <a:off x="3512820" y="1097280"/>
            <a:ext cx="2286000" cy="2286000"/>
          </a:xfrm>
          <a:prstGeom prst="rect">
            <a:avLst/>
          </a:prstGeom>
          <a:noFill/>
          <a:ln>
            <a:noFill/>
          </a:ln>
        </p:spPr>
      </p:sp>
      <p:sp>
        <p:nvSpPr>
          <p:cNvPr id="1480" name="Google Shape;1480;p163"/>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1" name="Google Shape;1481;p163"/>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2" name="Google Shape;1482;p163"/>
          <p:cNvSpPr/>
          <p:nvPr>
            <p:ph idx="7" type="pic"/>
          </p:nvPr>
        </p:nvSpPr>
        <p:spPr>
          <a:xfrm>
            <a:off x="6414516" y="1097280"/>
            <a:ext cx="2286000" cy="2286000"/>
          </a:xfrm>
          <a:prstGeom prst="rect">
            <a:avLst/>
          </a:prstGeom>
          <a:noFill/>
          <a:ln>
            <a:noFill/>
          </a:ln>
        </p:spPr>
      </p:sp>
      <p:sp>
        <p:nvSpPr>
          <p:cNvPr id="1483" name="Google Shape;1483;p163"/>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4" name="Google Shape;1484;p163"/>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5" name="Google Shape;1485;p163"/>
          <p:cNvSpPr/>
          <p:nvPr>
            <p:ph idx="13" type="pic"/>
          </p:nvPr>
        </p:nvSpPr>
        <p:spPr>
          <a:xfrm>
            <a:off x="9294876" y="1097280"/>
            <a:ext cx="2286000" cy="2286000"/>
          </a:xfrm>
          <a:prstGeom prst="rect">
            <a:avLst/>
          </a:prstGeom>
          <a:noFill/>
          <a:ln>
            <a:noFill/>
          </a:ln>
        </p:spPr>
      </p:sp>
      <p:sp>
        <p:nvSpPr>
          <p:cNvPr id="1486" name="Google Shape;1486;p163"/>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1487" name="Google Shape;1487;p163"/>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1488" name="Shape 1488"/>
        <p:cNvGrpSpPr/>
        <p:nvPr/>
      </p:nvGrpSpPr>
      <p:grpSpPr>
        <a:xfrm>
          <a:off x="0" y="0"/>
          <a:ext cx="0" cy="0"/>
          <a:chOff x="0" y="0"/>
          <a:chExt cx="0" cy="0"/>
        </a:xfrm>
      </p:grpSpPr>
      <p:pic>
        <p:nvPicPr>
          <p:cNvPr id="1489" name="Google Shape;1489;p16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90" name="Google Shape;1490;p1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91" name="Google Shape;1491;p16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2" name="Google Shape;1492;p164"/>
          <p:cNvSpPr/>
          <p:nvPr>
            <p:ph idx="2" type="pic"/>
          </p:nvPr>
        </p:nvSpPr>
        <p:spPr>
          <a:xfrm>
            <a:off x="845820" y="1051560"/>
            <a:ext cx="1828800" cy="1828800"/>
          </a:xfrm>
          <a:prstGeom prst="rect">
            <a:avLst/>
          </a:prstGeom>
          <a:noFill/>
          <a:ln>
            <a:noFill/>
          </a:ln>
        </p:spPr>
      </p:sp>
      <p:sp>
        <p:nvSpPr>
          <p:cNvPr id="1493" name="Google Shape;1493;p164"/>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4" name="Google Shape;1494;p164"/>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5" name="Google Shape;1495;p164"/>
          <p:cNvSpPr/>
          <p:nvPr>
            <p:ph idx="4" type="pic"/>
          </p:nvPr>
        </p:nvSpPr>
        <p:spPr>
          <a:xfrm>
            <a:off x="3738372" y="1051560"/>
            <a:ext cx="1828800" cy="1828800"/>
          </a:xfrm>
          <a:prstGeom prst="rect">
            <a:avLst/>
          </a:prstGeom>
          <a:noFill/>
          <a:ln>
            <a:noFill/>
          </a:ln>
        </p:spPr>
      </p:sp>
      <p:sp>
        <p:nvSpPr>
          <p:cNvPr id="1496" name="Google Shape;1496;p164"/>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7" name="Google Shape;1497;p164"/>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8" name="Google Shape;1498;p164"/>
          <p:cNvSpPr/>
          <p:nvPr>
            <p:ph idx="7" type="pic"/>
          </p:nvPr>
        </p:nvSpPr>
        <p:spPr>
          <a:xfrm>
            <a:off x="6630924" y="1051560"/>
            <a:ext cx="1828800" cy="1828800"/>
          </a:xfrm>
          <a:prstGeom prst="rect">
            <a:avLst/>
          </a:prstGeom>
          <a:noFill/>
          <a:ln>
            <a:noFill/>
          </a:ln>
        </p:spPr>
      </p:sp>
      <p:sp>
        <p:nvSpPr>
          <p:cNvPr id="1499" name="Google Shape;1499;p164"/>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0" name="Google Shape;1500;p164"/>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1" name="Google Shape;1501;p164"/>
          <p:cNvSpPr/>
          <p:nvPr>
            <p:ph idx="13" type="pic"/>
          </p:nvPr>
        </p:nvSpPr>
        <p:spPr>
          <a:xfrm>
            <a:off x="9523476" y="1051560"/>
            <a:ext cx="1828800" cy="1828800"/>
          </a:xfrm>
          <a:prstGeom prst="rect">
            <a:avLst/>
          </a:prstGeom>
          <a:noFill/>
          <a:ln>
            <a:noFill/>
          </a:ln>
        </p:spPr>
      </p:sp>
      <p:sp>
        <p:nvSpPr>
          <p:cNvPr id="1502" name="Google Shape;1502;p164"/>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3" name="Google Shape;1503;p164"/>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1504" name="Shape 1504"/>
        <p:cNvGrpSpPr/>
        <p:nvPr/>
      </p:nvGrpSpPr>
      <p:grpSpPr>
        <a:xfrm>
          <a:off x="0" y="0"/>
          <a:ext cx="0" cy="0"/>
          <a:chOff x="0" y="0"/>
          <a:chExt cx="0" cy="0"/>
        </a:xfrm>
      </p:grpSpPr>
      <p:pic>
        <p:nvPicPr>
          <p:cNvPr id="1505" name="Google Shape;1505;p16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06" name="Google Shape;1506;p1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07" name="Google Shape;1507;p1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165"/>
          <p:cNvSpPr/>
          <p:nvPr>
            <p:ph idx="2" type="pic"/>
          </p:nvPr>
        </p:nvSpPr>
        <p:spPr>
          <a:xfrm>
            <a:off x="365760" y="1835333"/>
            <a:ext cx="2788920" cy="2834640"/>
          </a:xfrm>
          <a:prstGeom prst="rect">
            <a:avLst/>
          </a:prstGeom>
          <a:noFill/>
          <a:ln>
            <a:noFill/>
          </a:ln>
        </p:spPr>
      </p:sp>
      <p:sp>
        <p:nvSpPr>
          <p:cNvPr id="1509" name="Google Shape;1509;p165"/>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0" name="Google Shape;1510;p165"/>
          <p:cNvSpPr/>
          <p:nvPr>
            <p:ph idx="3" type="pic"/>
          </p:nvPr>
        </p:nvSpPr>
        <p:spPr>
          <a:xfrm>
            <a:off x="3258312" y="1835333"/>
            <a:ext cx="2788920" cy="2834640"/>
          </a:xfrm>
          <a:prstGeom prst="rect">
            <a:avLst/>
          </a:prstGeom>
          <a:noFill/>
          <a:ln>
            <a:noFill/>
          </a:ln>
        </p:spPr>
      </p:sp>
      <p:sp>
        <p:nvSpPr>
          <p:cNvPr id="1511" name="Google Shape;1511;p165"/>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2" name="Google Shape;1512;p165"/>
          <p:cNvSpPr/>
          <p:nvPr>
            <p:ph idx="5" type="pic"/>
          </p:nvPr>
        </p:nvSpPr>
        <p:spPr>
          <a:xfrm>
            <a:off x="6150864" y="1835333"/>
            <a:ext cx="2788920" cy="2834640"/>
          </a:xfrm>
          <a:prstGeom prst="rect">
            <a:avLst/>
          </a:prstGeom>
          <a:noFill/>
          <a:ln>
            <a:noFill/>
          </a:ln>
        </p:spPr>
      </p:sp>
      <p:sp>
        <p:nvSpPr>
          <p:cNvPr id="1513" name="Google Shape;1513;p165"/>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4" name="Google Shape;1514;p165"/>
          <p:cNvSpPr/>
          <p:nvPr>
            <p:ph idx="7" type="pic"/>
          </p:nvPr>
        </p:nvSpPr>
        <p:spPr>
          <a:xfrm>
            <a:off x="9043416" y="1835333"/>
            <a:ext cx="2788920" cy="2834640"/>
          </a:xfrm>
          <a:prstGeom prst="rect">
            <a:avLst/>
          </a:prstGeom>
          <a:noFill/>
          <a:ln>
            <a:noFill/>
          </a:ln>
        </p:spPr>
      </p:sp>
      <p:sp>
        <p:nvSpPr>
          <p:cNvPr id="1515" name="Google Shape;1515;p165"/>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1516" name="Shape 1516"/>
        <p:cNvGrpSpPr/>
        <p:nvPr/>
      </p:nvGrpSpPr>
      <p:grpSpPr>
        <a:xfrm>
          <a:off x="0" y="0"/>
          <a:ext cx="0" cy="0"/>
          <a:chOff x="0" y="0"/>
          <a:chExt cx="0" cy="0"/>
        </a:xfrm>
      </p:grpSpPr>
      <p:pic>
        <p:nvPicPr>
          <p:cNvPr id="1517" name="Google Shape;1517;p16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18" name="Google Shape;1518;p1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19" name="Google Shape;1519;p16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0" name="Google Shape;1520;p166"/>
          <p:cNvSpPr/>
          <p:nvPr>
            <p:ph idx="2" type="pic"/>
          </p:nvPr>
        </p:nvSpPr>
        <p:spPr>
          <a:xfrm>
            <a:off x="1516380" y="1211176"/>
            <a:ext cx="1828800" cy="1828800"/>
          </a:xfrm>
          <a:prstGeom prst="rect">
            <a:avLst/>
          </a:prstGeom>
          <a:noFill/>
          <a:ln>
            <a:noFill/>
          </a:ln>
        </p:spPr>
      </p:sp>
      <p:sp>
        <p:nvSpPr>
          <p:cNvPr id="1521" name="Google Shape;1521;p166"/>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2" name="Google Shape;1522;p166"/>
          <p:cNvSpPr/>
          <p:nvPr>
            <p:ph idx="3" type="pic"/>
          </p:nvPr>
        </p:nvSpPr>
        <p:spPr>
          <a:xfrm>
            <a:off x="5181600" y="1211176"/>
            <a:ext cx="1828800" cy="1828800"/>
          </a:xfrm>
          <a:prstGeom prst="rect">
            <a:avLst/>
          </a:prstGeom>
          <a:noFill/>
          <a:ln>
            <a:noFill/>
          </a:ln>
        </p:spPr>
      </p:sp>
      <p:sp>
        <p:nvSpPr>
          <p:cNvPr id="1523" name="Google Shape;1523;p166"/>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4" name="Google Shape;1524;p166"/>
          <p:cNvSpPr/>
          <p:nvPr>
            <p:ph idx="5" type="pic"/>
          </p:nvPr>
        </p:nvSpPr>
        <p:spPr>
          <a:xfrm>
            <a:off x="8852916" y="1211176"/>
            <a:ext cx="1828800" cy="1828800"/>
          </a:xfrm>
          <a:prstGeom prst="rect">
            <a:avLst/>
          </a:prstGeom>
          <a:noFill/>
          <a:ln>
            <a:noFill/>
          </a:ln>
        </p:spPr>
      </p:sp>
      <p:sp>
        <p:nvSpPr>
          <p:cNvPr id="1525" name="Google Shape;1525;p166"/>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6" name="Google Shape;1526;p166"/>
          <p:cNvSpPr/>
          <p:nvPr>
            <p:ph idx="7" type="pic"/>
          </p:nvPr>
        </p:nvSpPr>
        <p:spPr>
          <a:xfrm>
            <a:off x="1516380" y="3866132"/>
            <a:ext cx="1828800" cy="1828800"/>
          </a:xfrm>
          <a:prstGeom prst="rect">
            <a:avLst/>
          </a:prstGeom>
          <a:noFill/>
          <a:ln>
            <a:noFill/>
          </a:ln>
        </p:spPr>
      </p:sp>
      <p:sp>
        <p:nvSpPr>
          <p:cNvPr id="1527" name="Google Shape;1527;p166"/>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8" name="Google Shape;1528;p166"/>
          <p:cNvSpPr/>
          <p:nvPr>
            <p:ph idx="9" type="pic"/>
          </p:nvPr>
        </p:nvSpPr>
        <p:spPr>
          <a:xfrm>
            <a:off x="5181600" y="3866132"/>
            <a:ext cx="1828800" cy="1828800"/>
          </a:xfrm>
          <a:prstGeom prst="rect">
            <a:avLst/>
          </a:prstGeom>
          <a:noFill/>
          <a:ln>
            <a:noFill/>
          </a:ln>
        </p:spPr>
      </p:sp>
      <p:sp>
        <p:nvSpPr>
          <p:cNvPr id="1529" name="Google Shape;1529;p166"/>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0" name="Google Shape;1530;p166"/>
          <p:cNvSpPr/>
          <p:nvPr>
            <p:ph idx="14" type="pic"/>
          </p:nvPr>
        </p:nvSpPr>
        <p:spPr>
          <a:xfrm>
            <a:off x="8852916" y="3866132"/>
            <a:ext cx="1828800" cy="1828800"/>
          </a:xfrm>
          <a:prstGeom prst="rect">
            <a:avLst/>
          </a:prstGeom>
          <a:noFill/>
          <a:ln>
            <a:noFill/>
          </a:ln>
        </p:spPr>
      </p:sp>
      <p:sp>
        <p:nvSpPr>
          <p:cNvPr id="1531" name="Google Shape;1531;p166"/>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1532" name="Shape 1532"/>
        <p:cNvGrpSpPr/>
        <p:nvPr/>
      </p:nvGrpSpPr>
      <p:grpSpPr>
        <a:xfrm>
          <a:off x="0" y="0"/>
          <a:ext cx="0" cy="0"/>
          <a:chOff x="0" y="0"/>
          <a:chExt cx="0" cy="0"/>
        </a:xfrm>
      </p:grpSpPr>
      <p:pic>
        <p:nvPicPr>
          <p:cNvPr id="1533" name="Google Shape;1533;p16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34" name="Google Shape;1534;p1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35" name="Google Shape;1535;p16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6" name="Google Shape;1536;p167"/>
          <p:cNvSpPr/>
          <p:nvPr>
            <p:ph idx="2" type="pic"/>
          </p:nvPr>
        </p:nvSpPr>
        <p:spPr>
          <a:xfrm>
            <a:off x="640080" y="1162264"/>
            <a:ext cx="2286000" cy="2286000"/>
          </a:xfrm>
          <a:prstGeom prst="rect">
            <a:avLst/>
          </a:prstGeom>
          <a:noFill/>
          <a:ln>
            <a:noFill/>
          </a:ln>
        </p:spPr>
      </p:sp>
      <p:sp>
        <p:nvSpPr>
          <p:cNvPr id="1537" name="Google Shape;1537;p167"/>
          <p:cNvSpPr/>
          <p:nvPr>
            <p:ph idx="3" type="pic"/>
          </p:nvPr>
        </p:nvSpPr>
        <p:spPr>
          <a:xfrm>
            <a:off x="3517392" y="1162264"/>
            <a:ext cx="2286000" cy="2286000"/>
          </a:xfrm>
          <a:prstGeom prst="rect">
            <a:avLst/>
          </a:prstGeom>
          <a:noFill/>
          <a:ln>
            <a:noFill/>
          </a:ln>
        </p:spPr>
      </p:sp>
      <p:sp>
        <p:nvSpPr>
          <p:cNvPr id="1538" name="Google Shape;1538;p167"/>
          <p:cNvSpPr/>
          <p:nvPr>
            <p:ph idx="4" type="pic"/>
          </p:nvPr>
        </p:nvSpPr>
        <p:spPr>
          <a:xfrm>
            <a:off x="6394704" y="1162264"/>
            <a:ext cx="2286000" cy="2286000"/>
          </a:xfrm>
          <a:prstGeom prst="rect">
            <a:avLst/>
          </a:prstGeom>
          <a:noFill/>
          <a:ln>
            <a:noFill/>
          </a:ln>
        </p:spPr>
      </p:sp>
      <p:sp>
        <p:nvSpPr>
          <p:cNvPr id="1539" name="Google Shape;1539;p167"/>
          <p:cNvSpPr/>
          <p:nvPr>
            <p:ph idx="5" type="pic"/>
          </p:nvPr>
        </p:nvSpPr>
        <p:spPr>
          <a:xfrm>
            <a:off x="9272016" y="1162264"/>
            <a:ext cx="2286000" cy="2286000"/>
          </a:xfrm>
          <a:prstGeom prst="rect">
            <a:avLst/>
          </a:prstGeom>
          <a:noFill/>
          <a:ln>
            <a:noFill/>
          </a:ln>
        </p:spPr>
      </p:sp>
      <p:sp>
        <p:nvSpPr>
          <p:cNvPr id="1540" name="Google Shape;1540;p167"/>
          <p:cNvSpPr/>
          <p:nvPr>
            <p:ph idx="6" type="pic"/>
          </p:nvPr>
        </p:nvSpPr>
        <p:spPr>
          <a:xfrm>
            <a:off x="640080" y="3873273"/>
            <a:ext cx="2286000" cy="2286000"/>
          </a:xfrm>
          <a:prstGeom prst="rect">
            <a:avLst/>
          </a:prstGeom>
          <a:noFill/>
          <a:ln>
            <a:noFill/>
          </a:ln>
        </p:spPr>
      </p:sp>
      <p:sp>
        <p:nvSpPr>
          <p:cNvPr id="1541" name="Google Shape;1541;p167"/>
          <p:cNvSpPr/>
          <p:nvPr>
            <p:ph idx="7" type="pic"/>
          </p:nvPr>
        </p:nvSpPr>
        <p:spPr>
          <a:xfrm>
            <a:off x="3517392" y="3873273"/>
            <a:ext cx="2286000" cy="2286000"/>
          </a:xfrm>
          <a:prstGeom prst="rect">
            <a:avLst/>
          </a:prstGeom>
          <a:noFill/>
          <a:ln>
            <a:noFill/>
          </a:ln>
        </p:spPr>
      </p:sp>
      <p:sp>
        <p:nvSpPr>
          <p:cNvPr id="1542" name="Google Shape;1542;p167"/>
          <p:cNvSpPr/>
          <p:nvPr>
            <p:ph idx="8" type="pic"/>
          </p:nvPr>
        </p:nvSpPr>
        <p:spPr>
          <a:xfrm>
            <a:off x="6394704" y="3873273"/>
            <a:ext cx="2286000" cy="2286000"/>
          </a:xfrm>
          <a:prstGeom prst="rect">
            <a:avLst/>
          </a:prstGeom>
          <a:noFill/>
          <a:ln>
            <a:noFill/>
          </a:ln>
        </p:spPr>
      </p:sp>
      <p:sp>
        <p:nvSpPr>
          <p:cNvPr id="1543" name="Google Shape;1543;p167"/>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1544" name="Shape 1544"/>
        <p:cNvGrpSpPr/>
        <p:nvPr/>
      </p:nvGrpSpPr>
      <p:grpSpPr>
        <a:xfrm>
          <a:off x="0" y="0"/>
          <a:ext cx="0" cy="0"/>
          <a:chOff x="0" y="0"/>
          <a:chExt cx="0" cy="0"/>
        </a:xfrm>
      </p:grpSpPr>
      <p:pic>
        <p:nvPicPr>
          <p:cNvPr id="1545" name="Google Shape;1545;p16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46" name="Google Shape;1546;p1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47" name="Google Shape;1547;p16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8" name="Google Shape;1548;p168"/>
          <p:cNvSpPr/>
          <p:nvPr>
            <p:ph idx="2" type="pic"/>
          </p:nvPr>
        </p:nvSpPr>
        <p:spPr>
          <a:xfrm>
            <a:off x="960120" y="1272940"/>
            <a:ext cx="1645920" cy="1648911"/>
          </a:xfrm>
          <a:prstGeom prst="rect">
            <a:avLst/>
          </a:prstGeom>
          <a:noFill/>
          <a:ln>
            <a:noFill/>
          </a:ln>
        </p:spPr>
      </p:sp>
      <p:sp>
        <p:nvSpPr>
          <p:cNvPr id="1549" name="Google Shape;1549;p168"/>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0" name="Google Shape;1550;p168"/>
          <p:cNvSpPr/>
          <p:nvPr>
            <p:ph idx="3" type="pic"/>
          </p:nvPr>
        </p:nvSpPr>
        <p:spPr>
          <a:xfrm>
            <a:off x="3837432" y="1272940"/>
            <a:ext cx="1645920" cy="1648911"/>
          </a:xfrm>
          <a:prstGeom prst="rect">
            <a:avLst/>
          </a:prstGeom>
          <a:noFill/>
          <a:ln>
            <a:noFill/>
          </a:ln>
        </p:spPr>
      </p:sp>
      <p:sp>
        <p:nvSpPr>
          <p:cNvPr id="1551" name="Google Shape;1551;p168"/>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2" name="Google Shape;1552;p168"/>
          <p:cNvSpPr/>
          <p:nvPr>
            <p:ph idx="5" type="pic"/>
          </p:nvPr>
        </p:nvSpPr>
        <p:spPr>
          <a:xfrm>
            <a:off x="6714744" y="1272940"/>
            <a:ext cx="1645920" cy="1648911"/>
          </a:xfrm>
          <a:prstGeom prst="rect">
            <a:avLst/>
          </a:prstGeom>
          <a:noFill/>
          <a:ln>
            <a:noFill/>
          </a:ln>
        </p:spPr>
      </p:sp>
      <p:sp>
        <p:nvSpPr>
          <p:cNvPr id="1553" name="Google Shape;1553;p168"/>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4" name="Google Shape;1554;p168"/>
          <p:cNvSpPr/>
          <p:nvPr>
            <p:ph idx="7" type="pic"/>
          </p:nvPr>
        </p:nvSpPr>
        <p:spPr>
          <a:xfrm>
            <a:off x="9592056" y="1272940"/>
            <a:ext cx="1645920" cy="1648911"/>
          </a:xfrm>
          <a:prstGeom prst="rect">
            <a:avLst/>
          </a:prstGeom>
          <a:noFill/>
          <a:ln>
            <a:noFill/>
          </a:ln>
        </p:spPr>
      </p:sp>
      <p:sp>
        <p:nvSpPr>
          <p:cNvPr id="1555" name="Google Shape;1555;p168"/>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6" name="Google Shape;1556;p168"/>
          <p:cNvSpPr/>
          <p:nvPr>
            <p:ph idx="9" type="pic"/>
          </p:nvPr>
        </p:nvSpPr>
        <p:spPr>
          <a:xfrm>
            <a:off x="960120" y="3814574"/>
            <a:ext cx="1645920" cy="1648911"/>
          </a:xfrm>
          <a:prstGeom prst="rect">
            <a:avLst/>
          </a:prstGeom>
          <a:noFill/>
          <a:ln>
            <a:noFill/>
          </a:ln>
        </p:spPr>
      </p:sp>
      <p:sp>
        <p:nvSpPr>
          <p:cNvPr id="1557" name="Google Shape;1557;p168"/>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8" name="Google Shape;1558;p168"/>
          <p:cNvSpPr/>
          <p:nvPr>
            <p:ph idx="14" type="pic"/>
          </p:nvPr>
        </p:nvSpPr>
        <p:spPr>
          <a:xfrm>
            <a:off x="3837432" y="3814574"/>
            <a:ext cx="1645920" cy="1648911"/>
          </a:xfrm>
          <a:prstGeom prst="rect">
            <a:avLst/>
          </a:prstGeom>
          <a:noFill/>
          <a:ln>
            <a:noFill/>
          </a:ln>
        </p:spPr>
      </p:sp>
      <p:sp>
        <p:nvSpPr>
          <p:cNvPr id="1559" name="Google Shape;1559;p168"/>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0" name="Google Shape;1560;p168"/>
          <p:cNvSpPr/>
          <p:nvPr>
            <p:ph idx="16" type="pic"/>
          </p:nvPr>
        </p:nvSpPr>
        <p:spPr>
          <a:xfrm>
            <a:off x="6714744" y="3814574"/>
            <a:ext cx="1645920" cy="1648911"/>
          </a:xfrm>
          <a:prstGeom prst="rect">
            <a:avLst/>
          </a:prstGeom>
          <a:noFill/>
          <a:ln>
            <a:noFill/>
          </a:ln>
        </p:spPr>
      </p:sp>
      <p:sp>
        <p:nvSpPr>
          <p:cNvPr id="1561" name="Google Shape;1561;p168"/>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2" name="Google Shape;1562;p168"/>
          <p:cNvSpPr/>
          <p:nvPr>
            <p:ph idx="18" type="pic"/>
          </p:nvPr>
        </p:nvSpPr>
        <p:spPr>
          <a:xfrm>
            <a:off x="9592056" y="3814574"/>
            <a:ext cx="1645920" cy="1648911"/>
          </a:xfrm>
          <a:prstGeom prst="rect">
            <a:avLst/>
          </a:prstGeom>
          <a:noFill/>
          <a:ln>
            <a:noFill/>
          </a:ln>
        </p:spPr>
      </p:sp>
      <p:sp>
        <p:nvSpPr>
          <p:cNvPr id="1563" name="Google Shape;1563;p168"/>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1564" name="Shape 1564"/>
        <p:cNvGrpSpPr/>
        <p:nvPr/>
      </p:nvGrpSpPr>
      <p:grpSpPr>
        <a:xfrm>
          <a:off x="0" y="0"/>
          <a:ext cx="0" cy="0"/>
          <a:chOff x="0" y="0"/>
          <a:chExt cx="0" cy="0"/>
        </a:xfrm>
      </p:grpSpPr>
      <p:pic>
        <p:nvPicPr>
          <p:cNvPr id="1565" name="Google Shape;1565;p16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66" name="Google Shape;1566;p1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67" name="Google Shape;1567;p16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8" name="Google Shape;1568;p169"/>
          <p:cNvSpPr/>
          <p:nvPr>
            <p:ph idx="2" type="pic"/>
          </p:nvPr>
        </p:nvSpPr>
        <p:spPr>
          <a:xfrm>
            <a:off x="960120" y="1112520"/>
            <a:ext cx="1645920" cy="1648911"/>
          </a:xfrm>
          <a:prstGeom prst="rect">
            <a:avLst/>
          </a:prstGeom>
          <a:noFill/>
          <a:ln>
            <a:noFill/>
          </a:ln>
        </p:spPr>
      </p:sp>
      <p:sp>
        <p:nvSpPr>
          <p:cNvPr id="1569" name="Google Shape;1569;p169"/>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0" name="Google Shape;1570;p169"/>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1" name="Google Shape;1571;p169"/>
          <p:cNvSpPr/>
          <p:nvPr>
            <p:ph idx="4" type="pic"/>
          </p:nvPr>
        </p:nvSpPr>
        <p:spPr>
          <a:xfrm>
            <a:off x="3837432" y="1112520"/>
            <a:ext cx="1645920" cy="1648911"/>
          </a:xfrm>
          <a:prstGeom prst="rect">
            <a:avLst/>
          </a:prstGeom>
          <a:noFill/>
          <a:ln>
            <a:noFill/>
          </a:ln>
        </p:spPr>
      </p:sp>
      <p:sp>
        <p:nvSpPr>
          <p:cNvPr id="1572" name="Google Shape;1572;p169"/>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3" name="Google Shape;1573;p169"/>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4" name="Google Shape;1574;p169"/>
          <p:cNvSpPr/>
          <p:nvPr>
            <p:ph idx="7" type="pic"/>
          </p:nvPr>
        </p:nvSpPr>
        <p:spPr>
          <a:xfrm>
            <a:off x="6714744" y="1112520"/>
            <a:ext cx="1645920" cy="1648911"/>
          </a:xfrm>
          <a:prstGeom prst="rect">
            <a:avLst/>
          </a:prstGeom>
          <a:noFill/>
          <a:ln>
            <a:noFill/>
          </a:ln>
        </p:spPr>
      </p:sp>
      <p:sp>
        <p:nvSpPr>
          <p:cNvPr id="1575" name="Google Shape;1575;p169"/>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6" name="Google Shape;1576;p169"/>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7" name="Google Shape;1577;p169"/>
          <p:cNvSpPr/>
          <p:nvPr>
            <p:ph idx="13" type="pic"/>
          </p:nvPr>
        </p:nvSpPr>
        <p:spPr>
          <a:xfrm>
            <a:off x="9592056" y="1112520"/>
            <a:ext cx="1645920" cy="1648911"/>
          </a:xfrm>
          <a:prstGeom prst="rect">
            <a:avLst/>
          </a:prstGeom>
          <a:noFill/>
          <a:ln>
            <a:noFill/>
          </a:ln>
        </p:spPr>
      </p:sp>
      <p:sp>
        <p:nvSpPr>
          <p:cNvPr id="1578" name="Google Shape;1578;p169"/>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9" name="Google Shape;1579;p169"/>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0" name="Google Shape;1580;p169"/>
          <p:cNvSpPr/>
          <p:nvPr>
            <p:ph idx="16" type="pic"/>
          </p:nvPr>
        </p:nvSpPr>
        <p:spPr>
          <a:xfrm>
            <a:off x="960120" y="3814574"/>
            <a:ext cx="1645920" cy="1648911"/>
          </a:xfrm>
          <a:prstGeom prst="rect">
            <a:avLst/>
          </a:prstGeom>
          <a:noFill/>
          <a:ln>
            <a:noFill/>
          </a:ln>
        </p:spPr>
      </p:sp>
      <p:sp>
        <p:nvSpPr>
          <p:cNvPr id="1581" name="Google Shape;1581;p169"/>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2" name="Google Shape;1582;p169"/>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3" name="Google Shape;1583;p169"/>
          <p:cNvSpPr/>
          <p:nvPr>
            <p:ph idx="19" type="pic"/>
          </p:nvPr>
        </p:nvSpPr>
        <p:spPr>
          <a:xfrm>
            <a:off x="3837432" y="3814574"/>
            <a:ext cx="1645920" cy="1648911"/>
          </a:xfrm>
          <a:prstGeom prst="rect">
            <a:avLst/>
          </a:prstGeom>
          <a:noFill/>
          <a:ln>
            <a:noFill/>
          </a:ln>
        </p:spPr>
      </p:sp>
      <p:sp>
        <p:nvSpPr>
          <p:cNvPr id="1584" name="Google Shape;1584;p169"/>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5" name="Google Shape;1585;p169"/>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6" name="Google Shape;1586;p169"/>
          <p:cNvSpPr/>
          <p:nvPr>
            <p:ph idx="22" type="pic"/>
          </p:nvPr>
        </p:nvSpPr>
        <p:spPr>
          <a:xfrm>
            <a:off x="6714744" y="3814574"/>
            <a:ext cx="1645920" cy="1648911"/>
          </a:xfrm>
          <a:prstGeom prst="rect">
            <a:avLst/>
          </a:prstGeom>
          <a:noFill/>
          <a:ln>
            <a:noFill/>
          </a:ln>
        </p:spPr>
      </p:sp>
      <p:sp>
        <p:nvSpPr>
          <p:cNvPr id="1587" name="Google Shape;1587;p169"/>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8" name="Google Shape;1588;p169"/>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9" name="Google Shape;1589;p169"/>
          <p:cNvSpPr/>
          <p:nvPr>
            <p:ph idx="25" type="pic"/>
          </p:nvPr>
        </p:nvSpPr>
        <p:spPr>
          <a:xfrm>
            <a:off x="9592056" y="3814574"/>
            <a:ext cx="1645920" cy="1648911"/>
          </a:xfrm>
          <a:prstGeom prst="rect">
            <a:avLst/>
          </a:prstGeom>
          <a:noFill/>
          <a:ln>
            <a:noFill/>
          </a:ln>
        </p:spPr>
      </p:sp>
      <p:sp>
        <p:nvSpPr>
          <p:cNvPr id="1590" name="Google Shape;1590;p169"/>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1" name="Google Shape;1591;p169"/>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1592" name="Shape 1592"/>
        <p:cNvGrpSpPr/>
        <p:nvPr/>
      </p:nvGrpSpPr>
      <p:grpSpPr>
        <a:xfrm>
          <a:off x="0" y="0"/>
          <a:ext cx="0" cy="0"/>
          <a:chOff x="0" y="0"/>
          <a:chExt cx="0" cy="0"/>
        </a:xfrm>
      </p:grpSpPr>
      <p:sp>
        <p:nvSpPr>
          <p:cNvPr id="1593" name="Google Shape;1593;p1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594" name="Google Shape;1594;p17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95" name="Google Shape;1595;p17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1596" name="Shape 1596"/>
        <p:cNvGrpSpPr/>
        <p:nvPr/>
      </p:nvGrpSpPr>
      <p:grpSpPr>
        <a:xfrm>
          <a:off x="0" y="0"/>
          <a:ext cx="0" cy="0"/>
          <a:chOff x="0" y="0"/>
          <a:chExt cx="0" cy="0"/>
        </a:xfrm>
      </p:grpSpPr>
      <p:sp>
        <p:nvSpPr>
          <p:cNvPr id="1597" name="Google Shape;1597;p1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p17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1599" name="Shape 1599"/>
        <p:cNvGrpSpPr/>
        <p:nvPr/>
      </p:nvGrpSpPr>
      <p:grpSpPr>
        <a:xfrm>
          <a:off x="0" y="0"/>
          <a:ext cx="0" cy="0"/>
          <a:chOff x="0" y="0"/>
          <a:chExt cx="0" cy="0"/>
        </a:xfrm>
      </p:grpSpPr>
      <p:sp>
        <p:nvSpPr>
          <p:cNvPr id="1600" name="Google Shape;1600;p1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1601" name="Google Shape;1601;p172"/>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1602" name="Google Shape;1602;p172"/>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8"/>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8"/>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27" name="Google Shape;127;p1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1603" name="Shape 1603"/>
        <p:cNvGrpSpPr/>
        <p:nvPr/>
      </p:nvGrpSpPr>
      <p:grpSpPr>
        <a:xfrm>
          <a:off x="0" y="0"/>
          <a:ext cx="0" cy="0"/>
          <a:chOff x="0" y="0"/>
          <a:chExt cx="0" cy="0"/>
        </a:xfrm>
      </p:grpSpPr>
      <p:sp>
        <p:nvSpPr>
          <p:cNvPr id="1604" name="Google Shape;1604;p1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05" name="Google Shape;1605;p173"/>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6" name="Google Shape;1606;p173"/>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1607" name="Shape 1607"/>
        <p:cNvGrpSpPr/>
        <p:nvPr/>
      </p:nvGrpSpPr>
      <p:grpSpPr>
        <a:xfrm>
          <a:off x="0" y="0"/>
          <a:ext cx="0" cy="0"/>
          <a:chOff x="0" y="0"/>
          <a:chExt cx="0" cy="0"/>
        </a:xfrm>
      </p:grpSpPr>
      <p:sp>
        <p:nvSpPr>
          <p:cNvPr id="1608" name="Google Shape;1608;p1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09" name="Google Shape;1609;p174"/>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0" name="Google Shape;1610;p174"/>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1" name="Google Shape;1611;p174"/>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2" name="Google Shape;1612;p174"/>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3" name="Google Shape;1613;p174"/>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4" name="Google Shape;1614;p174"/>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5" name="Google Shape;1615;p174"/>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6" name="Google Shape;1616;p174"/>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7" name="Google Shape;1617;p174"/>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8" name="Google Shape;1618;p174"/>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9" name="Google Shape;1619;p174"/>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0" name="Google Shape;1620;p174"/>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1" name="Google Shape;1621;p174"/>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2" name="Google Shape;1622;p174"/>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3" name="Google Shape;1623;p174"/>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4" name="Google Shape;1624;p174"/>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25" name="Google Shape;1625;p174"/>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1626" name="Shape 1626"/>
        <p:cNvGrpSpPr/>
        <p:nvPr/>
      </p:nvGrpSpPr>
      <p:grpSpPr>
        <a:xfrm>
          <a:off x="0" y="0"/>
          <a:ext cx="0" cy="0"/>
          <a:chOff x="0" y="0"/>
          <a:chExt cx="0" cy="0"/>
        </a:xfrm>
      </p:grpSpPr>
      <p:sp>
        <p:nvSpPr>
          <p:cNvPr id="1627" name="Google Shape;1627;p1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28" name="Google Shape;1628;p175"/>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9" name="Google Shape;1629;p175"/>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0" name="Google Shape;1630;p175"/>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1" name="Google Shape;1631;p175"/>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2" name="Google Shape;1632;p175"/>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3" name="Google Shape;1633;p175"/>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4" name="Google Shape;1634;p175"/>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5" name="Google Shape;1635;p175"/>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6" name="Google Shape;1636;p175"/>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7" name="Google Shape;1637;p175"/>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8" name="Google Shape;1638;p175"/>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9" name="Google Shape;1639;p175"/>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0" name="Google Shape;1640;p175"/>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1" name="Google Shape;1641;p175"/>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2" name="Google Shape;1642;p175"/>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3" name="Google Shape;1643;p175"/>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1644" name="Shape 1644"/>
        <p:cNvGrpSpPr/>
        <p:nvPr/>
      </p:nvGrpSpPr>
      <p:grpSpPr>
        <a:xfrm>
          <a:off x="0" y="0"/>
          <a:ext cx="0" cy="0"/>
          <a:chOff x="0" y="0"/>
          <a:chExt cx="0" cy="0"/>
        </a:xfrm>
      </p:grpSpPr>
      <p:sp>
        <p:nvSpPr>
          <p:cNvPr id="1645" name="Google Shape;1645;p1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46" name="Google Shape;1646;p17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7" name="Google Shape;1647;p176"/>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8" name="Google Shape;1648;p176"/>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9" name="Google Shape;1649;p176"/>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50" name="Google Shape;1650;p17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1651" name="Shape 1651"/>
        <p:cNvGrpSpPr/>
        <p:nvPr/>
      </p:nvGrpSpPr>
      <p:grpSpPr>
        <a:xfrm>
          <a:off x="0" y="0"/>
          <a:ext cx="0" cy="0"/>
          <a:chOff x="0" y="0"/>
          <a:chExt cx="0" cy="0"/>
        </a:xfrm>
      </p:grpSpPr>
      <p:sp>
        <p:nvSpPr>
          <p:cNvPr id="1652" name="Google Shape;1652;p1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53" name="Google Shape;1653;p17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4" name="Google Shape;1654;p177"/>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5" name="Google Shape;1655;p177"/>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6" name="Google Shape;1656;p177"/>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1657" name="Shape 1657"/>
        <p:cNvGrpSpPr/>
        <p:nvPr/>
      </p:nvGrpSpPr>
      <p:grpSpPr>
        <a:xfrm>
          <a:off x="0" y="0"/>
          <a:ext cx="0" cy="0"/>
          <a:chOff x="0" y="0"/>
          <a:chExt cx="0" cy="0"/>
        </a:xfrm>
      </p:grpSpPr>
      <p:sp>
        <p:nvSpPr>
          <p:cNvPr id="1658" name="Google Shape;1658;p1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59" name="Google Shape;1659;p178"/>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0" name="Google Shape;1660;p178"/>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1" name="Google Shape;1661;p178"/>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2" name="Google Shape;1662;p178"/>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3" name="Google Shape;1663;p178"/>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4" name="Google Shape;1664;p178"/>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5" name="Google Shape;1665;p178"/>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6" name="Google Shape;1666;p178"/>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7" name="Google Shape;1667;p178"/>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68" name="Google Shape;1668;p17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1669" name="Shape 1669"/>
        <p:cNvGrpSpPr/>
        <p:nvPr/>
      </p:nvGrpSpPr>
      <p:grpSpPr>
        <a:xfrm>
          <a:off x="0" y="0"/>
          <a:ext cx="0" cy="0"/>
          <a:chOff x="0" y="0"/>
          <a:chExt cx="0" cy="0"/>
        </a:xfrm>
      </p:grpSpPr>
      <p:sp>
        <p:nvSpPr>
          <p:cNvPr id="1670" name="Google Shape;1670;p1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71" name="Google Shape;1671;p179"/>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2" name="Google Shape;1672;p179"/>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3" name="Google Shape;1673;p179"/>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4" name="Google Shape;1674;p179"/>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5" name="Google Shape;1675;p179"/>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6" name="Google Shape;1676;p179"/>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7" name="Google Shape;1677;p179"/>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8" name="Google Shape;1678;p179"/>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9" name="Google Shape;1679;p179"/>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1680" name="Shape 1680"/>
        <p:cNvGrpSpPr/>
        <p:nvPr/>
      </p:nvGrpSpPr>
      <p:grpSpPr>
        <a:xfrm>
          <a:off x="0" y="0"/>
          <a:ext cx="0" cy="0"/>
          <a:chOff x="0" y="0"/>
          <a:chExt cx="0" cy="0"/>
        </a:xfrm>
      </p:grpSpPr>
      <p:sp>
        <p:nvSpPr>
          <p:cNvPr id="1681" name="Google Shape;1681;p1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82" name="Google Shape;1682;p180"/>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3" name="Google Shape;1683;p180"/>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4" name="Google Shape;1684;p180"/>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5" name="Google Shape;1685;p180"/>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6" name="Google Shape;1686;p180"/>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7" name="Google Shape;1687;p180"/>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8" name="Google Shape;1688;p180"/>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9" name="Google Shape;1689;p180"/>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0" name="Google Shape;1690;p180"/>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1" name="Google Shape;1691;p180"/>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2" name="Google Shape;1692;p180"/>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3" name="Google Shape;1693;p180"/>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4" name="Google Shape;1694;p180"/>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5" name="Google Shape;1695;p180"/>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6" name="Google Shape;1696;p180"/>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7" name="Google Shape;1697;p180"/>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98" name="Google Shape;1698;p18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1699" name="Shape 1699"/>
        <p:cNvGrpSpPr/>
        <p:nvPr/>
      </p:nvGrpSpPr>
      <p:grpSpPr>
        <a:xfrm>
          <a:off x="0" y="0"/>
          <a:ext cx="0" cy="0"/>
          <a:chOff x="0" y="0"/>
          <a:chExt cx="0" cy="0"/>
        </a:xfrm>
      </p:grpSpPr>
      <p:sp>
        <p:nvSpPr>
          <p:cNvPr id="1700" name="Google Shape;1700;p1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01" name="Google Shape;1701;p181"/>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2" name="Google Shape;1702;p181"/>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3" name="Google Shape;1703;p181"/>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4" name="Google Shape;1704;p181"/>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5" name="Google Shape;1705;p181"/>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6" name="Google Shape;1706;p181"/>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7" name="Google Shape;1707;p181"/>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8" name="Google Shape;1708;p181"/>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9" name="Google Shape;1709;p181"/>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0" name="Google Shape;1710;p181"/>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1" name="Google Shape;1711;p181"/>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2" name="Google Shape;1712;p181"/>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3" name="Google Shape;1713;p181"/>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4" name="Google Shape;1714;p181"/>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5" name="Google Shape;1715;p181"/>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6" name="Google Shape;1716;p181"/>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1717" name="Shape 1717"/>
        <p:cNvGrpSpPr/>
        <p:nvPr/>
      </p:nvGrpSpPr>
      <p:grpSpPr>
        <a:xfrm>
          <a:off x="0" y="0"/>
          <a:ext cx="0" cy="0"/>
          <a:chOff x="0" y="0"/>
          <a:chExt cx="0" cy="0"/>
        </a:xfrm>
      </p:grpSpPr>
      <p:sp>
        <p:nvSpPr>
          <p:cNvPr id="1718" name="Google Shape;1718;p1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19" name="Google Shape;1719;p182"/>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0" name="Google Shape;1720;p182"/>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1" name="Google Shape;1721;p182"/>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2" name="Google Shape;1722;p182"/>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23" name="Google Shape;1723;p18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9"/>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9"/>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32" name="Google Shape;132;p19"/>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1724" name="Shape 1724"/>
        <p:cNvGrpSpPr/>
        <p:nvPr/>
      </p:nvGrpSpPr>
      <p:grpSpPr>
        <a:xfrm>
          <a:off x="0" y="0"/>
          <a:ext cx="0" cy="0"/>
          <a:chOff x="0" y="0"/>
          <a:chExt cx="0" cy="0"/>
        </a:xfrm>
      </p:grpSpPr>
      <p:sp>
        <p:nvSpPr>
          <p:cNvPr id="1725" name="Google Shape;1725;p1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26" name="Google Shape;1726;p183"/>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7" name="Google Shape;1727;p183"/>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8" name="Google Shape;1728;p183"/>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9" name="Google Shape;1729;p183"/>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730" name="Shape 1730"/>
        <p:cNvGrpSpPr/>
        <p:nvPr/>
      </p:nvGrpSpPr>
      <p:grpSpPr>
        <a:xfrm>
          <a:off x="0" y="0"/>
          <a:ext cx="0" cy="0"/>
          <a:chOff x="0" y="0"/>
          <a:chExt cx="0" cy="0"/>
        </a:xfrm>
      </p:grpSpPr>
      <p:sp>
        <p:nvSpPr>
          <p:cNvPr id="1731" name="Google Shape;1731;p1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32" name="Google Shape;1732;p1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33" name="Google Shape;1733;p18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34" name="Google Shape;1734;p184"/>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735" name="Shape 1735"/>
        <p:cNvGrpSpPr/>
        <p:nvPr/>
      </p:nvGrpSpPr>
      <p:grpSpPr>
        <a:xfrm>
          <a:off x="0" y="0"/>
          <a:ext cx="0" cy="0"/>
          <a:chOff x="0" y="0"/>
          <a:chExt cx="0" cy="0"/>
        </a:xfrm>
      </p:grpSpPr>
      <p:sp>
        <p:nvSpPr>
          <p:cNvPr id="1736" name="Google Shape;1736;p1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37" name="Google Shape;1737;p185"/>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38" name="Google Shape;1738;p185"/>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1739" name="Google Shape;1739;p185"/>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1740" name="Shape 1740"/>
        <p:cNvGrpSpPr/>
        <p:nvPr/>
      </p:nvGrpSpPr>
      <p:grpSpPr>
        <a:xfrm>
          <a:off x="0" y="0"/>
          <a:ext cx="0" cy="0"/>
          <a:chOff x="0" y="0"/>
          <a:chExt cx="0" cy="0"/>
        </a:xfrm>
      </p:grpSpPr>
      <p:sp>
        <p:nvSpPr>
          <p:cNvPr id="1741" name="Google Shape;1741;p186"/>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1742" name="Shape 1742"/>
        <p:cNvGrpSpPr/>
        <p:nvPr/>
      </p:nvGrpSpPr>
      <p:grpSpPr>
        <a:xfrm>
          <a:off x="0" y="0"/>
          <a:ext cx="0" cy="0"/>
          <a:chOff x="0" y="0"/>
          <a:chExt cx="0" cy="0"/>
        </a:xfrm>
      </p:grpSpPr>
      <p:sp>
        <p:nvSpPr>
          <p:cNvPr id="1743" name="Google Shape;1743;p1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44" name="Google Shape;1744;p18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5" name="Google Shape;1745;p18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46" name="Google Shape;1746;p187"/>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747" name="Shape 1747"/>
        <p:cNvGrpSpPr/>
        <p:nvPr/>
      </p:nvGrpSpPr>
      <p:grpSpPr>
        <a:xfrm>
          <a:off x="0" y="0"/>
          <a:ext cx="0" cy="0"/>
          <a:chOff x="0" y="0"/>
          <a:chExt cx="0" cy="0"/>
        </a:xfrm>
      </p:grpSpPr>
      <p:sp>
        <p:nvSpPr>
          <p:cNvPr id="1748" name="Google Shape;1748;p1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49" name="Google Shape;1749;p188"/>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0" name="Google Shape;1750;p188"/>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20"/>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0"/>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0"/>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8" name="Google Shape;138;p20"/>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21"/>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1"/>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3" name="Google Shape;143;p2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22"/>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7" name="Google Shape;147;p22"/>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48" name="Google Shape;148;p22"/>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22"/>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2"/>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51" name="Shape 151"/>
        <p:cNvGrpSpPr/>
        <p:nvPr/>
      </p:nvGrpSpPr>
      <p:grpSpPr>
        <a:xfrm>
          <a:off x="0" y="0"/>
          <a:ext cx="0" cy="0"/>
          <a:chOff x="0" y="0"/>
          <a:chExt cx="0" cy="0"/>
        </a:xfrm>
      </p:grpSpPr>
      <p:grpSp>
        <p:nvGrpSpPr>
          <p:cNvPr id="152" name="Google Shape;152;p23"/>
          <p:cNvGrpSpPr/>
          <p:nvPr/>
        </p:nvGrpSpPr>
        <p:grpSpPr>
          <a:xfrm>
            <a:off x="365759" y="1028377"/>
            <a:ext cx="11484864" cy="5509260"/>
            <a:chOff x="365759" y="1028377"/>
            <a:chExt cx="11484864" cy="5509260"/>
          </a:xfrm>
        </p:grpSpPr>
        <p:pic>
          <p:nvPicPr>
            <p:cNvPr id="153" name="Google Shape;153;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54" name="Google Shape;154;p23"/>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55" name="Google Shape;155;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2" type="pic"/>
          </p:nvPr>
        </p:nvSpPr>
        <p:spPr>
          <a:xfrm>
            <a:off x="531884" y="2182807"/>
            <a:ext cx="2286000" cy="2286000"/>
          </a:xfrm>
          <a:prstGeom prst="rect">
            <a:avLst/>
          </a:prstGeom>
          <a:noFill/>
          <a:ln>
            <a:noFill/>
          </a:ln>
        </p:spPr>
      </p:sp>
      <p:sp>
        <p:nvSpPr>
          <p:cNvPr id="158" name="Google Shape;158;p2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3"/>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p:nvPr>
            <p:ph idx="4" type="pic"/>
          </p:nvPr>
        </p:nvSpPr>
        <p:spPr>
          <a:xfrm>
            <a:off x="3483864" y="2798064"/>
            <a:ext cx="2011680" cy="2011680"/>
          </a:xfrm>
          <a:prstGeom prst="rect">
            <a:avLst/>
          </a:prstGeom>
          <a:noFill/>
          <a:ln>
            <a:noFill/>
          </a:ln>
        </p:spPr>
      </p:sp>
      <p:sp>
        <p:nvSpPr>
          <p:cNvPr id="161" name="Google Shape;161;p23"/>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3"/>
          <p:cNvSpPr/>
          <p:nvPr>
            <p:ph idx="6" type="pic"/>
          </p:nvPr>
        </p:nvSpPr>
        <p:spPr>
          <a:xfrm>
            <a:off x="6473952" y="2798064"/>
            <a:ext cx="2011680" cy="2011680"/>
          </a:xfrm>
          <a:prstGeom prst="rect">
            <a:avLst/>
          </a:prstGeom>
          <a:noFill/>
          <a:ln>
            <a:noFill/>
          </a:ln>
        </p:spPr>
      </p:sp>
      <p:sp>
        <p:nvSpPr>
          <p:cNvPr id="163" name="Google Shape;163;p23"/>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3"/>
          <p:cNvSpPr/>
          <p:nvPr>
            <p:ph idx="8" type="pic"/>
          </p:nvPr>
        </p:nvSpPr>
        <p:spPr>
          <a:xfrm>
            <a:off x="9454896" y="2798064"/>
            <a:ext cx="2011680" cy="2011680"/>
          </a:xfrm>
          <a:prstGeom prst="rect">
            <a:avLst/>
          </a:prstGeom>
          <a:noFill/>
          <a:ln>
            <a:noFill/>
          </a:ln>
        </p:spPr>
      </p:sp>
      <p:sp>
        <p:nvSpPr>
          <p:cNvPr id="165" name="Google Shape;165;p23"/>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8" name="Google Shape;168;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9" name="Google Shape;169;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0" name="Google Shape;170;p24"/>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4"/>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5" name="Google Shape;175;p2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6" name="Google Shape;176;p2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78" name="Shape 178"/>
        <p:cNvGrpSpPr/>
        <p:nvPr/>
      </p:nvGrpSpPr>
      <p:grpSpPr>
        <a:xfrm>
          <a:off x="0" y="0"/>
          <a:ext cx="0" cy="0"/>
          <a:chOff x="0" y="0"/>
          <a:chExt cx="0" cy="0"/>
        </a:xfrm>
      </p:grpSpPr>
      <p:sp>
        <p:nvSpPr>
          <p:cNvPr id="179" name="Google Shape;179;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1" name="Google Shape;181;p26"/>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82" name="Google Shape;182;p26"/>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6"/>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85" name="Shape 185"/>
        <p:cNvGrpSpPr/>
        <p:nvPr/>
      </p:nvGrpSpPr>
      <p:grpSpPr>
        <a:xfrm>
          <a:off x="0" y="0"/>
          <a:ext cx="0" cy="0"/>
          <a:chOff x="0" y="0"/>
          <a:chExt cx="0" cy="0"/>
        </a:xfrm>
      </p:grpSpPr>
      <p:pic>
        <p:nvPicPr>
          <p:cNvPr id="186" name="Google Shape;186;p27"/>
          <p:cNvPicPr preferRelativeResize="0"/>
          <p:nvPr/>
        </p:nvPicPr>
        <p:blipFill rotWithShape="1">
          <a:blip r:embed="rId2">
            <a:alphaModFix/>
          </a:blip>
          <a:srcRect b="0" l="0" r="0" t="0"/>
          <a:stretch/>
        </p:blipFill>
        <p:spPr>
          <a:xfrm>
            <a:off x="365761" y="1059966"/>
            <a:ext cx="5663184" cy="459972"/>
          </a:xfrm>
          <a:prstGeom prst="rect">
            <a:avLst/>
          </a:prstGeom>
          <a:noFill/>
          <a:ln>
            <a:noFill/>
          </a:ln>
        </p:spPr>
      </p:pic>
      <p:sp>
        <p:nvSpPr>
          <p:cNvPr id="187" name="Google Shape;187;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7"/>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7"/>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7"/>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92" name="Shape 192"/>
        <p:cNvGrpSpPr/>
        <p:nvPr/>
      </p:nvGrpSpPr>
      <p:grpSpPr>
        <a:xfrm>
          <a:off x="0" y="0"/>
          <a:ext cx="0" cy="0"/>
          <a:chOff x="0" y="0"/>
          <a:chExt cx="0" cy="0"/>
        </a:xfrm>
      </p:grpSpPr>
      <p:grpSp>
        <p:nvGrpSpPr>
          <p:cNvPr id="193" name="Google Shape;193;p28"/>
          <p:cNvGrpSpPr/>
          <p:nvPr/>
        </p:nvGrpSpPr>
        <p:grpSpPr>
          <a:xfrm>
            <a:off x="365759" y="1028377"/>
            <a:ext cx="11484864" cy="2850096"/>
            <a:chOff x="365759" y="1028377"/>
            <a:chExt cx="11484864" cy="2850096"/>
          </a:xfrm>
        </p:grpSpPr>
        <p:pic>
          <p:nvPicPr>
            <p:cNvPr id="194" name="Google Shape;194;p28"/>
            <p:cNvPicPr preferRelativeResize="0"/>
            <p:nvPr/>
          </p:nvPicPr>
          <p:blipFill rotWithShape="1">
            <a:blip r:embed="rId2">
              <a:alphaModFix/>
            </a:blip>
            <a:srcRect b="0" l="0" r="0" t="0"/>
            <a:stretch/>
          </p:blipFill>
          <p:spPr>
            <a:xfrm>
              <a:off x="365760" y="3438144"/>
              <a:ext cx="11460480" cy="440329"/>
            </a:xfrm>
            <a:prstGeom prst="rect">
              <a:avLst/>
            </a:prstGeom>
            <a:noFill/>
            <a:ln>
              <a:noFill/>
            </a:ln>
          </p:spPr>
        </p:pic>
        <p:pic>
          <p:nvPicPr>
            <p:cNvPr id="195" name="Google Shape;195;p2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96" name="Google Shape;196;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8"/>
          <p:cNvSpPr/>
          <p:nvPr>
            <p:ph idx="2" type="pic"/>
          </p:nvPr>
        </p:nvSpPr>
        <p:spPr>
          <a:xfrm>
            <a:off x="2057400" y="1097280"/>
            <a:ext cx="2286000" cy="2286000"/>
          </a:xfrm>
          <a:prstGeom prst="rect">
            <a:avLst/>
          </a:prstGeom>
          <a:noFill/>
          <a:ln>
            <a:noFill/>
          </a:ln>
        </p:spPr>
      </p:sp>
      <p:sp>
        <p:nvSpPr>
          <p:cNvPr id="199" name="Google Shape;199;p28"/>
          <p:cNvSpPr txBox="1"/>
          <p:nvPr>
            <p:ph idx="1" type="body"/>
          </p:nvPr>
        </p:nvSpPr>
        <p:spPr>
          <a:xfrm>
            <a:off x="365760"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8"/>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8"/>
          <p:cNvSpPr/>
          <p:nvPr>
            <p:ph idx="4" type="pic"/>
          </p:nvPr>
        </p:nvSpPr>
        <p:spPr>
          <a:xfrm>
            <a:off x="7891272" y="1097280"/>
            <a:ext cx="2286000" cy="2286000"/>
          </a:xfrm>
          <a:prstGeom prst="rect">
            <a:avLst/>
          </a:prstGeom>
          <a:noFill/>
          <a:ln>
            <a:noFill/>
          </a:ln>
        </p:spPr>
      </p:sp>
      <p:sp>
        <p:nvSpPr>
          <p:cNvPr id="202" name="Google Shape;202;p28"/>
          <p:cNvSpPr txBox="1"/>
          <p:nvPr>
            <p:ph idx="5" type="body"/>
          </p:nvPr>
        </p:nvSpPr>
        <p:spPr>
          <a:xfrm>
            <a:off x="6163056"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8"/>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7" name="Google Shape;207;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8" name="Google Shape;208;p29"/>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9"/>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9"/>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213" name="Google Shape;213;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0"/>
          <p:cNvSpPr txBox="1"/>
          <p:nvPr>
            <p:ph idx="1" type="body"/>
          </p:nvPr>
        </p:nvSpPr>
        <p:spPr>
          <a:xfrm>
            <a:off x="365760"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0"/>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30"/>
          <p:cNvSpPr txBox="1"/>
          <p:nvPr>
            <p:ph idx="3" type="body"/>
          </p:nvPr>
        </p:nvSpPr>
        <p:spPr>
          <a:xfrm>
            <a:off x="4224528"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0"/>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0"/>
          <p:cNvSpPr txBox="1"/>
          <p:nvPr>
            <p:ph idx="5" type="body"/>
          </p:nvPr>
        </p:nvSpPr>
        <p:spPr>
          <a:xfrm>
            <a:off x="8083296"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0"/>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21" name="Shape 221"/>
        <p:cNvGrpSpPr/>
        <p:nvPr/>
      </p:nvGrpSpPr>
      <p:grpSpPr>
        <a:xfrm>
          <a:off x="0" y="0"/>
          <a:ext cx="0" cy="0"/>
          <a:chOff x="0" y="0"/>
          <a:chExt cx="0" cy="0"/>
        </a:xfrm>
      </p:grpSpPr>
      <p:grpSp>
        <p:nvGrpSpPr>
          <p:cNvPr id="222" name="Google Shape;222;p31"/>
          <p:cNvGrpSpPr/>
          <p:nvPr/>
        </p:nvGrpSpPr>
        <p:grpSpPr>
          <a:xfrm>
            <a:off x="353568" y="1028377"/>
            <a:ext cx="11497055" cy="4075392"/>
            <a:chOff x="353568" y="1028377"/>
            <a:chExt cx="11497055" cy="4075392"/>
          </a:xfrm>
        </p:grpSpPr>
        <p:pic>
          <p:nvPicPr>
            <p:cNvPr id="223" name="Google Shape;223;p31"/>
            <p:cNvPicPr preferRelativeResize="0"/>
            <p:nvPr/>
          </p:nvPicPr>
          <p:blipFill rotWithShape="1">
            <a:blip r:embed="rId2">
              <a:alphaModFix/>
            </a:blip>
            <a:srcRect b="0" l="0" r="0" t="0"/>
            <a:stretch/>
          </p:blipFill>
          <p:spPr>
            <a:xfrm>
              <a:off x="353568" y="4663440"/>
              <a:ext cx="11460480" cy="440329"/>
            </a:xfrm>
            <a:prstGeom prst="rect">
              <a:avLst/>
            </a:prstGeom>
            <a:noFill/>
            <a:ln>
              <a:noFill/>
            </a:ln>
          </p:spPr>
        </p:pic>
        <p:pic>
          <p:nvPicPr>
            <p:cNvPr id="224" name="Google Shape;224;p3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25" name="Google Shape;225;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1"/>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31"/>
          <p:cNvSpPr txBox="1"/>
          <p:nvPr>
            <p:ph idx="2" type="body"/>
          </p:nvPr>
        </p:nvSpPr>
        <p:spPr>
          <a:xfrm>
            <a:off x="365760"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p31"/>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1"/>
          <p:cNvSpPr txBox="1"/>
          <p:nvPr>
            <p:ph idx="4" type="body"/>
          </p:nvPr>
        </p:nvSpPr>
        <p:spPr>
          <a:xfrm>
            <a:off x="4224528"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1" name="Google Shape;231;p31"/>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1"/>
          <p:cNvSpPr txBox="1"/>
          <p:nvPr>
            <p:ph idx="6" type="body"/>
          </p:nvPr>
        </p:nvSpPr>
        <p:spPr>
          <a:xfrm>
            <a:off x="8083296"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33" name="Shape 233"/>
        <p:cNvGrpSpPr/>
        <p:nvPr/>
      </p:nvGrpSpPr>
      <p:grpSpPr>
        <a:xfrm>
          <a:off x="0" y="0"/>
          <a:ext cx="0" cy="0"/>
          <a:chOff x="0" y="0"/>
          <a:chExt cx="0" cy="0"/>
        </a:xfrm>
      </p:grpSpPr>
      <p:sp>
        <p:nvSpPr>
          <p:cNvPr id="234" name="Google Shape;234;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5" name="Google Shape;235;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6" name="Google Shape;236;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7" name="Google Shape;237;p32"/>
          <p:cNvSpPr/>
          <p:nvPr>
            <p:ph idx="2" type="pic"/>
          </p:nvPr>
        </p:nvSpPr>
        <p:spPr>
          <a:xfrm>
            <a:off x="1097280" y="2286000"/>
            <a:ext cx="2286000" cy="2286000"/>
          </a:xfrm>
          <a:prstGeom prst="rect">
            <a:avLst/>
          </a:prstGeom>
          <a:noFill/>
          <a:ln>
            <a:noFill/>
          </a:ln>
        </p:spPr>
      </p:sp>
      <p:sp>
        <p:nvSpPr>
          <p:cNvPr id="238" name="Google Shape;238;p32"/>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p32"/>
          <p:cNvSpPr/>
          <p:nvPr>
            <p:ph idx="3" type="pic"/>
          </p:nvPr>
        </p:nvSpPr>
        <p:spPr>
          <a:xfrm>
            <a:off x="4956048" y="2286000"/>
            <a:ext cx="2286000" cy="2286000"/>
          </a:xfrm>
          <a:prstGeom prst="rect">
            <a:avLst/>
          </a:prstGeom>
          <a:noFill/>
          <a:ln>
            <a:noFill/>
          </a:ln>
        </p:spPr>
      </p:sp>
      <p:sp>
        <p:nvSpPr>
          <p:cNvPr id="240" name="Google Shape;240;p32"/>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1" name="Google Shape;241;p32"/>
          <p:cNvSpPr/>
          <p:nvPr>
            <p:ph idx="5" type="pic"/>
          </p:nvPr>
        </p:nvSpPr>
        <p:spPr>
          <a:xfrm>
            <a:off x="8814816" y="2286000"/>
            <a:ext cx="2286000" cy="2286000"/>
          </a:xfrm>
          <a:prstGeom prst="rect">
            <a:avLst/>
          </a:prstGeom>
          <a:noFill/>
          <a:ln>
            <a:noFill/>
          </a:ln>
        </p:spPr>
      </p:sp>
      <p:sp>
        <p:nvSpPr>
          <p:cNvPr id="242" name="Google Shape;242;p32"/>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43" name="Shape 243"/>
        <p:cNvGrpSpPr/>
        <p:nvPr/>
      </p:nvGrpSpPr>
      <p:grpSpPr>
        <a:xfrm>
          <a:off x="0" y="0"/>
          <a:ext cx="0" cy="0"/>
          <a:chOff x="0" y="0"/>
          <a:chExt cx="0" cy="0"/>
        </a:xfrm>
      </p:grpSpPr>
      <p:sp>
        <p:nvSpPr>
          <p:cNvPr id="244" name="Google Shape;244;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6" name="Google Shape;246;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7" name="Google Shape;247;p33"/>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3"/>
          <p:cNvSpPr/>
          <p:nvPr>
            <p:ph idx="2" type="pic"/>
          </p:nvPr>
        </p:nvSpPr>
        <p:spPr>
          <a:xfrm>
            <a:off x="1097280" y="2286000"/>
            <a:ext cx="2286000" cy="2286000"/>
          </a:xfrm>
          <a:prstGeom prst="rect">
            <a:avLst/>
          </a:prstGeom>
          <a:noFill/>
          <a:ln>
            <a:noFill/>
          </a:ln>
        </p:spPr>
      </p:sp>
      <p:sp>
        <p:nvSpPr>
          <p:cNvPr id="249" name="Google Shape;249;p33"/>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0" name="Google Shape;250;p33"/>
          <p:cNvSpPr/>
          <p:nvPr>
            <p:ph idx="4" type="pic"/>
          </p:nvPr>
        </p:nvSpPr>
        <p:spPr>
          <a:xfrm>
            <a:off x="4956048" y="2286000"/>
            <a:ext cx="2286000" cy="2286000"/>
          </a:xfrm>
          <a:prstGeom prst="rect">
            <a:avLst/>
          </a:prstGeom>
          <a:noFill/>
          <a:ln>
            <a:noFill/>
          </a:ln>
        </p:spPr>
      </p:sp>
      <p:sp>
        <p:nvSpPr>
          <p:cNvPr id="251" name="Google Shape;251;p33"/>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2" name="Google Shape;252;p33"/>
          <p:cNvSpPr/>
          <p:nvPr>
            <p:ph idx="6" type="pic"/>
          </p:nvPr>
        </p:nvSpPr>
        <p:spPr>
          <a:xfrm>
            <a:off x="8814816" y="2286000"/>
            <a:ext cx="2286000" cy="2286000"/>
          </a:xfrm>
          <a:prstGeom prst="rect">
            <a:avLst/>
          </a:prstGeom>
          <a:noFill/>
          <a:ln>
            <a:noFill/>
          </a:ln>
        </p:spPr>
      </p:sp>
      <p:sp>
        <p:nvSpPr>
          <p:cNvPr id="253" name="Google Shape;253;p33"/>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54" name="Shape 254"/>
        <p:cNvGrpSpPr/>
        <p:nvPr/>
      </p:nvGrpSpPr>
      <p:grpSpPr>
        <a:xfrm>
          <a:off x="0" y="0"/>
          <a:ext cx="0" cy="0"/>
          <a:chOff x="0" y="0"/>
          <a:chExt cx="0" cy="0"/>
        </a:xfrm>
      </p:grpSpPr>
      <p:sp>
        <p:nvSpPr>
          <p:cNvPr id="255" name="Google Shape;255;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6" name="Google Shape;256;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7" name="Google Shape;257;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8" name="Google Shape;258;p34"/>
          <p:cNvSpPr/>
          <p:nvPr>
            <p:ph idx="2" type="pic"/>
          </p:nvPr>
        </p:nvSpPr>
        <p:spPr>
          <a:xfrm>
            <a:off x="1097280" y="1097280"/>
            <a:ext cx="2286000" cy="2286000"/>
          </a:xfrm>
          <a:prstGeom prst="rect">
            <a:avLst/>
          </a:prstGeom>
          <a:noFill/>
          <a:ln>
            <a:noFill/>
          </a:ln>
        </p:spPr>
      </p:sp>
      <p:sp>
        <p:nvSpPr>
          <p:cNvPr id="259" name="Google Shape;259;p34"/>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4"/>
          <p:cNvSpPr/>
          <p:nvPr>
            <p:ph idx="3" type="pic"/>
          </p:nvPr>
        </p:nvSpPr>
        <p:spPr>
          <a:xfrm>
            <a:off x="4956048" y="1097280"/>
            <a:ext cx="2286000" cy="2286000"/>
          </a:xfrm>
          <a:prstGeom prst="rect">
            <a:avLst/>
          </a:prstGeom>
          <a:noFill/>
          <a:ln>
            <a:noFill/>
          </a:ln>
        </p:spPr>
      </p:sp>
      <p:sp>
        <p:nvSpPr>
          <p:cNvPr id="261" name="Google Shape;261;p34"/>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34"/>
          <p:cNvSpPr/>
          <p:nvPr>
            <p:ph idx="5" type="pic"/>
          </p:nvPr>
        </p:nvSpPr>
        <p:spPr>
          <a:xfrm>
            <a:off x="8814816" y="1097280"/>
            <a:ext cx="2286000" cy="2286000"/>
          </a:xfrm>
          <a:prstGeom prst="rect">
            <a:avLst/>
          </a:prstGeom>
          <a:noFill/>
          <a:ln>
            <a:noFill/>
          </a:ln>
        </p:spPr>
      </p:sp>
      <p:sp>
        <p:nvSpPr>
          <p:cNvPr id="263" name="Google Shape;263;p34"/>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64" name="Shape 264"/>
        <p:cNvGrpSpPr/>
        <p:nvPr/>
      </p:nvGrpSpPr>
      <p:grpSpPr>
        <a:xfrm>
          <a:off x="0" y="0"/>
          <a:ext cx="0" cy="0"/>
          <a:chOff x="0" y="0"/>
          <a:chExt cx="0" cy="0"/>
        </a:xfrm>
      </p:grpSpPr>
      <p:grpSp>
        <p:nvGrpSpPr>
          <p:cNvPr id="265" name="Google Shape;265;p35"/>
          <p:cNvGrpSpPr/>
          <p:nvPr/>
        </p:nvGrpSpPr>
        <p:grpSpPr>
          <a:xfrm>
            <a:off x="365759" y="1028377"/>
            <a:ext cx="11484864" cy="2840952"/>
            <a:chOff x="365759" y="1028377"/>
            <a:chExt cx="11484864" cy="2840952"/>
          </a:xfrm>
        </p:grpSpPr>
        <p:pic>
          <p:nvPicPr>
            <p:cNvPr id="266" name="Google Shape;266;p35"/>
            <p:cNvPicPr preferRelativeResize="0"/>
            <p:nvPr/>
          </p:nvPicPr>
          <p:blipFill rotWithShape="1">
            <a:blip r:embed="rId2">
              <a:alphaModFix/>
            </a:blip>
            <a:srcRect b="0" l="0" r="0" t="0"/>
            <a:stretch/>
          </p:blipFill>
          <p:spPr>
            <a:xfrm>
              <a:off x="365760" y="3429000"/>
              <a:ext cx="11460480" cy="440329"/>
            </a:xfrm>
            <a:prstGeom prst="rect">
              <a:avLst/>
            </a:prstGeom>
            <a:noFill/>
            <a:ln>
              <a:noFill/>
            </a:ln>
          </p:spPr>
        </p:pic>
        <p:pic>
          <p:nvPicPr>
            <p:cNvPr id="267" name="Google Shape;267;p35"/>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68" name="Google Shape;268;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9" name="Google Shape;269;p35"/>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35"/>
          <p:cNvSpPr/>
          <p:nvPr>
            <p:ph idx="2" type="pic"/>
          </p:nvPr>
        </p:nvSpPr>
        <p:spPr>
          <a:xfrm>
            <a:off x="1097280" y="1097280"/>
            <a:ext cx="2286000" cy="2286000"/>
          </a:xfrm>
          <a:prstGeom prst="rect">
            <a:avLst/>
          </a:prstGeom>
          <a:noFill/>
          <a:ln>
            <a:noFill/>
          </a:ln>
        </p:spPr>
      </p:sp>
      <p:sp>
        <p:nvSpPr>
          <p:cNvPr id="271" name="Google Shape;271;p35"/>
          <p:cNvSpPr txBox="1"/>
          <p:nvPr>
            <p:ph idx="1" type="body"/>
          </p:nvPr>
        </p:nvSpPr>
        <p:spPr>
          <a:xfrm>
            <a:off x="365760"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35"/>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35"/>
          <p:cNvSpPr/>
          <p:nvPr>
            <p:ph idx="4" type="pic"/>
          </p:nvPr>
        </p:nvSpPr>
        <p:spPr>
          <a:xfrm>
            <a:off x="4956048" y="1097280"/>
            <a:ext cx="2286000" cy="2286000"/>
          </a:xfrm>
          <a:prstGeom prst="rect">
            <a:avLst/>
          </a:prstGeom>
          <a:noFill/>
          <a:ln>
            <a:noFill/>
          </a:ln>
        </p:spPr>
      </p:sp>
      <p:sp>
        <p:nvSpPr>
          <p:cNvPr id="274" name="Google Shape;274;p35"/>
          <p:cNvSpPr txBox="1"/>
          <p:nvPr>
            <p:ph idx="5" type="body"/>
          </p:nvPr>
        </p:nvSpPr>
        <p:spPr>
          <a:xfrm>
            <a:off x="4224528"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5" name="Google Shape;275;p35"/>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35"/>
          <p:cNvSpPr/>
          <p:nvPr>
            <p:ph idx="7" type="pic"/>
          </p:nvPr>
        </p:nvSpPr>
        <p:spPr>
          <a:xfrm>
            <a:off x="8814816" y="1097280"/>
            <a:ext cx="2286000" cy="2286000"/>
          </a:xfrm>
          <a:prstGeom prst="rect">
            <a:avLst/>
          </a:prstGeom>
          <a:noFill/>
          <a:ln>
            <a:noFill/>
          </a:ln>
        </p:spPr>
      </p:sp>
      <p:sp>
        <p:nvSpPr>
          <p:cNvPr id="277" name="Google Shape;277;p35"/>
          <p:cNvSpPr txBox="1"/>
          <p:nvPr>
            <p:ph idx="8" type="body"/>
          </p:nvPr>
        </p:nvSpPr>
        <p:spPr>
          <a:xfrm>
            <a:off x="8101583"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8" name="Google Shape;278;p35"/>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79" name="Shape 279"/>
        <p:cNvGrpSpPr/>
        <p:nvPr/>
      </p:nvGrpSpPr>
      <p:grpSpPr>
        <a:xfrm>
          <a:off x="0" y="0"/>
          <a:ext cx="0" cy="0"/>
          <a:chOff x="0" y="0"/>
          <a:chExt cx="0" cy="0"/>
        </a:xfrm>
      </p:grpSpPr>
      <p:sp>
        <p:nvSpPr>
          <p:cNvPr id="280" name="Google Shape;280;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2" name="Google Shape;282;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3" name="Google Shape;283;p36"/>
          <p:cNvSpPr/>
          <p:nvPr>
            <p:ph idx="2" type="pic"/>
          </p:nvPr>
        </p:nvSpPr>
        <p:spPr>
          <a:xfrm>
            <a:off x="365760" y="1238846"/>
            <a:ext cx="1554480" cy="1554480"/>
          </a:xfrm>
          <a:prstGeom prst="rect">
            <a:avLst/>
          </a:prstGeom>
          <a:noFill/>
          <a:ln>
            <a:noFill/>
          </a:ln>
        </p:spPr>
      </p:sp>
      <p:sp>
        <p:nvSpPr>
          <p:cNvPr id="284" name="Google Shape;284;p36"/>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36"/>
          <p:cNvSpPr/>
          <p:nvPr>
            <p:ph idx="3" type="pic"/>
          </p:nvPr>
        </p:nvSpPr>
        <p:spPr>
          <a:xfrm>
            <a:off x="365760" y="3008944"/>
            <a:ext cx="1554480" cy="1554480"/>
          </a:xfrm>
          <a:prstGeom prst="rect">
            <a:avLst/>
          </a:prstGeom>
          <a:noFill/>
          <a:ln>
            <a:noFill/>
          </a:ln>
        </p:spPr>
      </p:sp>
      <p:sp>
        <p:nvSpPr>
          <p:cNvPr id="286" name="Google Shape;286;p36"/>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36"/>
          <p:cNvSpPr/>
          <p:nvPr>
            <p:ph idx="5" type="pic"/>
          </p:nvPr>
        </p:nvSpPr>
        <p:spPr>
          <a:xfrm>
            <a:off x="365760" y="4776114"/>
            <a:ext cx="1554480" cy="1554480"/>
          </a:xfrm>
          <a:prstGeom prst="rect">
            <a:avLst/>
          </a:prstGeom>
          <a:noFill/>
          <a:ln>
            <a:noFill/>
          </a:ln>
        </p:spPr>
      </p:sp>
      <p:sp>
        <p:nvSpPr>
          <p:cNvPr id="288" name="Google Shape;288;p36"/>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89" name="Shape 289"/>
        <p:cNvGrpSpPr/>
        <p:nvPr/>
      </p:nvGrpSpPr>
      <p:grpSpPr>
        <a:xfrm>
          <a:off x="0" y="0"/>
          <a:ext cx="0" cy="0"/>
          <a:chOff x="0" y="0"/>
          <a:chExt cx="0" cy="0"/>
        </a:xfrm>
      </p:grpSpPr>
      <p:sp>
        <p:nvSpPr>
          <p:cNvPr id="290" name="Google Shape;290;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1" name="Google Shape;291;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2" name="Google Shape;292;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3" name="Google Shape;293;p37"/>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37"/>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7"/>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37"/>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37"/>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37"/>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7"/>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7"/>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7"/>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7"/>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7"/>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37"/>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305" name="Shape 305"/>
        <p:cNvGrpSpPr/>
        <p:nvPr/>
      </p:nvGrpSpPr>
      <p:grpSpPr>
        <a:xfrm>
          <a:off x="0" y="0"/>
          <a:ext cx="0" cy="0"/>
          <a:chOff x="0" y="0"/>
          <a:chExt cx="0" cy="0"/>
        </a:xfrm>
      </p:grpSpPr>
      <p:sp>
        <p:nvSpPr>
          <p:cNvPr id="306" name="Google Shape;306;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8" name="Google Shape;308;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9" name="Google Shape;309;p38"/>
          <p:cNvSpPr/>
          <p:nvPr>
            <p:ph idx="2" type="pic"/>
          </p:nvPr>
        </p:nvSpPr>
        <p:spPr>
          <a:xfrm>
            <a:off x="365760" y="1238846"/>
            <a:ext cx="1554480" cy="1554480"/>
          </a:xfrm>
          <a:prstGeom prst="rect">
            <a:avLst/>
          </a:prstGeom>
          <a:noFill/>
          <a:ln>
            <a:noFill/>
          </a:ln>
        </p:spPr>
      </p:sp>
      <p:sp>
        <p:nvSpPr>
          <p:cNvPr id="310" name="Google Shape;310;p38"/>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8"/>
          <p:cNvSpPr/>
          <p:nvPr>
            <p:ph idx="3" type="pic"/>
          </p:nvPr>
        </p:nvSpPr>
        <p:spPr>
          <a:xfrm>
            <a:off x="365760" y="3008944"/>
            <a:ext cx="1554480" cy="1554480"/>
          </a:xfrm>
          <a:prstGeom prst="rect">
            <a:avLst/>
          </a:prstGeom>
          <a:noFill/>
          <a:ln>
            <a:noFill/>
          </a:ln>
        </p:spPr>
      </p:sp>
      <p:sp>
        <p:nvSpPr>
          <p:cNvPr id="312" name="Google Shape;312;p38"/>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8"/>
          <p:cNvSpPr/>
          <p:nvPr>
            <p:ph idx="5" type="pic"/>
          </p:nvPr>
        </p:nvSpPr>
        <p:spPr>
          <a:xfrm>
            <a:off x="365760" y="4776114"/>
            <a:ext cx="1554480" cy="1554480"/>
          </a:xfrm>
          <a:prstGeom prst="rect">
            <a:avLst/>
          </a:prstGeom>
          <a:noFill/>
          <a:ln>
            <a:noFill/>
          </a:ln>
        </p:spPr>
      </p:sp>
      <p:sp>
        <p:nvSpPr>
          <p:cNvPr id="314" name="Google Shape;314;p38"/>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38"/>
          <p:cNvSpPr/>
          <p:nvPr>
            <p:ph idx="7" type="pic"/>
          </p:nvPr>
        </p:nvSpPr>
        <p:spPr>
          <a:xfrm>
            <a:off x="6205152" y="1238846"/>
            <a:ext cx="1554480" cy="1554480"/>
          </a:xfrm>
          <a:prstGeom prst="rect">
            <a:avLst/>
          </a:prstGeom>
          <a:noFill/>
          <a:ln>
            <a:noFill/>
          </a:ln>
        </p:spPr>
      </p:sp>
      <p:sp>
        <p:nvSpPr>
          <p:cNvPr id="316" name="Google Shape;316;p38"/>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8"/>
          <p:cNvSpPr/>
          <p:nvPr>
            <p:ph idx="9" type="pic"/>
          </p:nvPr>
        </p:nvSpPr>
        <p:spPr>
          <a:xfrm>
            <a:off x="6205152" y="3008944"/>
            <a:ext cx="1554480" cy="1554480"/>
          </a:xfrm>
          <a:prstGeom prst="rect">
            <a:avLst/>
          </a:prstGeom>
          <a:noFill/>
          <a:ln>
            <a:noFill/>
          </a:ln>
        </p:spPr>
      </p:sp>
      <p:sp>
        <p:nvSpPr>
          <p:cNvPr id="318" name="Google Shape;318;p38"/>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38"/>
          <p:cNvSpPr/>
          <p:nvPr>
            <p:ph idx="14" type="pic"/>
          </p:nvPr>
        </p:nvSpPr>
        <p:spPr>
          <a:xfrm>
            <a:off x="6205152" y="4776114"/>
            <a:ext cx="1554480" cy="1554480"/>
          </a:xfrm>
          <a:prstGeom prst="rect">
            <a:avLst/>
          </a:prstGeom>
          <a:noFill/>
          <a:ln>
            <a:noFill/>
          </a:ln>
        </p:spPr>
      </p:sp>
      <p:sp>
        <p:nvSpPr>
          <p:cNvPr id="320" name="Google Shape;320;p38"/>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21" name="Shape 321"/>
        <p:cNvGrpSpPr/>
        <p:nvPr/>
      </p:nvGrpSpPr>
      <p:grpSpPr>
        <a:xfrm>
          <a:off x="0" y="0"/>
          <a:ext cx="0" cy="0"/>
          <a:chOff x="0" y="0"/>
          <a:chExt cx="0" cy="0"/>
        </a:xfrm>
      </p:grpSpPr>
      <p:sp>
        <p:nvSpPr>
          <p:cNvPr id="322" name="Google Shape;322;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3" name="Google Shape;323;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4" name="Google Shape;324;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5" name="Google Shape;325;p39"/>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39"/>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39"/>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39"/>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9" name="Shape 329"/>
        <p:cNvGrpSpPr/>
        <p:nvPr/>
      </p:nvGrpSpPr>
      <p:grpSpPr>
        <a:xfrm>
          <a:off x="0" y="0"/>
          <a:ext cx="0" cy="0"/>
          <a:chOff x="0" y="0"/>
          <a:chExt cx="0" cy="0"/>
        </a:xfrm>
      </p:grpSpPr>
      <p:pic>
        <p:nvPicPr>
          <p:cNvPr id="330" name="Google Shape;330;p40"/>
          <p:cNvPicPr preferRelativeResize="0"/>
          <p:nvPr/>
        </p:nvPicPr>
        <p:blipFill rotWithShape="1">
          <a:blip r:embed="rId2">
            <a:alphaModFix/>
          </a:blip>
          <a:srcRect b="0" l="0" r="0" t="0"/>
          <a:stretch/>
        </p:blipFill>
        <p:spPr>
          <a:xfrm>
            <a:off x="365760" y="1051560"/>
            <a:ext cx="11484864" cy="457200"/>
          </a:xfrm>
          <a:prstGeom prst="rect">
            <a:avLst/>
          </a:prstGeom>
          <a:noFill/>
          <a:ln>
            <a:noFill/>
          </a:ln>
        </p:spPr>
      </p:pic>
      <p:sp>
        <p:nvSpPr>
          <p:cNvPr id="331" name="Google Shape;331;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40"/>
          <p:cNvSpPr txBox="1"/>
          <p:nvPr>
            <p:ph idx="1" type="body"/>
          </p:nvPr>
        </p:nvSpPr>
        <p:spPr>
          <a:xfrm>
            <a:off x="365760"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4" name="Google Shape;334;p40"/>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40"/>
          <p:cNvSpPr txBox="1"/>
          <p:nvPr>
            <p:ph idx="3" type="body"/>
          </p:nvPr>
        </p:nvSpPr>
        <p:spPr>
          <a:xfrm>
            <a:off x="3264408"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6" name="Google Shape;336;p40"/>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0"/>
          <p:cNvSpPr txBox="1"/>
          <p:nvPr>
            <p:ph idx="5" type="body"/>
          </p:nvPr>
        </p:nvSpPr>
        <p:spPr>
          <a:xfrm>
            <a:off x="6163056"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8" name="Google Shape;338;p40"/>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40"/>
          <p:cNvSpPr txBox="1"/>
          <p:nvPr>
            <p:ph idx="7" type="body"/>
          </p:nvPr>
        </p:nvSpPr>
        <p:spPr>
          <a:xfrm>
            <a:off x="9061704"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0" name="Google Shape;340;p40"/>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41" name="Shape 341"/>
        <p:cNvGrpSpPr/>
        <p:nvPr/>
      </p:nvGrpSpPr>
      <p:grpSpPr>
        <a:xfrm>
          <a:off x="0" y="0"/>
          <a:ext cx="0" cy="0"/>
          <a:chOff x="0" y="0"/>
          <a:chExt cx="0" cy="0"/>
        </a:xfrm>
      </p:grpSpPr>
      <p:sp>
        <p:nvSpPr>
          <p:cNvPr id="342" name="Google Shape;342;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44" name="Google Shape;344;p41"/>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45" name="Google Shape;345;p41"/>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6" name="Google Shape;346;p41"/>
          <p:cNvSpPr/>
          <p:nvPr>
            <p:ph idx="2" type="pic"/>
          </p:nvPr>
        </p:nvSpPr>
        <p:spPr>
          <a:xfrm>
            <a:off x="638603" y="2269331"/>
            <a:ext cx="2286000" cy="2286000"/>
          </a:xfrm>
          <a:prstGeom prst="rect">
            <a:avLst/>
          </a:prstGeom>
          <a:noFill/>
          <a:ln>
            <a:noFill/>
          </a:ln>
        </p:spPr>
      </p:sp>
      <p:sp>
        <p:nvSpPr>
          <p:cNvPr id="347" name="Google Shape;347;p41"/>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41"/>
          <p:cNvSpPr/>
          <p:nvPr>
            <p:ph idx="4" type="pic"/>
          </p:nvPr>
        </p:nvSpPr>
        <p:spPr>
          <a:xfrm>
            <a:off x="3537251" y="2269331"/>
            <a:ext cx="2286000" cy="2286000"/>
          </a:xfrm>
          <a:prstGeom prst="rect">
            <a:avLst/>
          </a:prstGeom>
          <a:noFill/>
          <a:ln>
            <a:noFill/>
          </a:ln>
        </p:spPr>
      </p:sp>
      <p:sp>
        <p:nvSpPr>
          <p:cNvPr id="349" name="Google Shape;349;p41"/>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41"/>
          <p:cNvSpPr/>
          <p:nvPr>
            <p:ph idx="6" type="pic"/>
          </p:nvPr>
        </p:nvSpPr>
        <p:spPr>
          <a:xfrm>
            <a:off x="6435899" y="2269331"/>
            <a:ext cx="2286000" cy="2286000"/>
          </a:xfrm>
          <a:prstGeom prst="rect">
            <a:avLst/>
          </a:prstGeom>
          <a:noFill/>
          <a:ln>
            <a:noFill/>
          </a:ln>
        </p:spPr>
      </p:sp>
      <p:sp>
        <p:nvSpPr>
          <p:cNvPr id="351" name="Google Shape;351;p41"/>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41"/>
          <p:cNvSpPr/>
          <p:nvPr>
            <p:ph idx="8" type="pic"/>
          </p:nvPr>
        </p:nvSpPr>
        <p:spPr>
          <a:xfrm>
            <a:off x="9334547" y="2269331"/>
            <a:ext cx="2286000" cy="2286000"/>
          </a:xfrm>
          <a:prstGeom prst="rect">
            <a:avLst/>
          </a:prstGeom>
          <a:noFill/>
          <a:ln>
            <a:noFill/>
          </a:ln>
        </p:spPr>
      </p:sp>
      <p:sp>
        <p:nvSpPr>
          <p:cNvPr id="353" name="Google Shape;353;p41"/>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54" name="Shape 354"/>
        <p:cNvGrpSpPr/>
        <p:nvPr/>
      </p:nvGrpSpPr>
      <p:grpSpPr>
        <a:xfrm>
          <a:off x="0" y="0"/>
          <a:ext cx="0" cy="0"/>
          <a:chOff x="0" y="0"/>
          <a:chExt cx="0" cy="0"/>
        </a:xfrm>
      </p:grpSpPr>
      <p:grpSp>
        <p:nvGrpSpPr>
          <p:cNvPr id="355" name="Google Shape;355;p42"/>
          <p:cNvGrpSpPr/>
          <p:nvPr/>
        </p:nvGrpSpPr>
        <p:grpSpPr>
          <a:xfrm>
            <a:off x="365759" y="1028377"/>
            <a:ext cx="11484865" cy="2877528"/>
            <a:chOff x="365759" y="1028377"/>
            <a:chExt cx="11484865" cy="2877528"/>
          </a:xfrm>
        </p:grpSpPr>
        <p:pic>
          <p:nvPicPr>
            <p:cNvPr id="356" name="Google Shape;356;p42"/>
            <p:cNvPicPr preferRelativeResize="0"/>
            <p:nvPr/>
          </p:nvPicPr>
          <p:blipFill rotWithShape="1">
            <a:blip r:embed="rId2">
              <a:alphaModFix/>
            </a:blip>
            <a:srcRect b="0" l="0" r="0" t="0"/>
            <a:stretch/>
          </p:blipFill>
          <p:spPr>
            <a:xfrm>
              <a:off x="365760" y="3448705"/>
              <a:ext cx="11484864" cy="457200"/>
            </a:xfrm>
            <a:prstGeom prst="rect">
              <a:avLst/>
            </a:prstGeom>
            <a:noFill/>
            <a:ln>
              <a:noFill/>
            </a:ln>
          </p:spPr>
        </p:pic>
        <p:pic>
          <p:nvPicPr>
            <p:cNvPr id="357" name="Google Shape;357;p42"/>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58" name="Google Shape;358;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42"/>
          <p:cNvSpPr/>
          <p:nvPr>
            <p:ph idx="2" type="pic"/>
          </p:nvPr>
        </p:nvSpPr>
        <p:spPr>
          <a:xfrm>
            <a:off x="617220" y="1097280"/>
            <a:ext cx="2286000" cy="2286000"/>
          </a:xfrm>
          <a:prstGeom prst="rect">
            <a:avLst/>
          </a:prstGeom>
          <a:noFill/>
          <a:ln>
            <a:noFill/>
          </a:ln>
        </p:spPr>
      </p:sp>
      <p:sp>
        <p:nvSpPr>
          <p:cNvPr id="361" name="Google Shape;361;p42"/>
          <p:cNvSpPr txBox="1"/>
          <p:nvPr>
            <p:ph idx="1" type="body"/>
          </p:nvPr>
        </p:nvSpPr>
        <p:spPr>
          <a:xfrm>
            <a:off x="3657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2" name="Google Shape;362;p42"/>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42"/>
          <p:cNvSpPr/>
          <p:nvPr>
            <p:ph idx="4" type="pic"/>
          </p:nvPr>
        </p:nvSpPr>
        <p:spPr>
          <a:xfrm>
            <a:off x="3512820" y="1097280"/>
            <a:ext cx="2286000" cy="2286000"/>
          </a:xfrm>
          <a:prstGeom prst="rect">
            <a:avLst/>
          </a:prstGeom>
          <a:noFill/>
          <a:ln>
            <a:noFill/>
          </a:ln>
        </p:spPr>
      </p:sp>
      <p:sp>
        <p:nvSpPr>
          <p:cNvPr id="364" name="Google Shape;364;p42"/>
          <p:cNvSpPr txBox="1"/>
          <p:nvPr>
            <p:ph idx="5" type="body"/>
          </p:nvPr>
        </p:nvSpPr>
        <p:spPr>
          <a:xfrm>
            <a:off x="32613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5" name="Google Shape;365;p42"/>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42"/>
          <p:cNvSpPr/>
          <p:nvPr>
            <p:ph idx="7" type="pic"/>
          </p:nvPr>
        </p:nvSpPr>
        <p:spPr>
          <a:xfrm>
            <a:off x="6414516" y="1097280"/>
            <a:ext cx="2286000" cy="2286000"/>
          </a:xfrm>
          <a:prstGeom prst="rect">
            <a:avLst/>
          </a:prstGeom>
          <a:noFill/>
          <a:ln>
            <a:noFill/>
          </a:ln>
        </p:spPr>
      </p:sp>
      <p:sp>
        <p:nvSpPr>
          <p:cNvPr id="367" name="Google Shape;367;p42"/>
          <p:cNvSpPr txBox="1"/>
          <p:nvPr>
            <p:ph idx="8" type="body"/>
          </p:nvPr>
        </p:nvSpPr>
        <p:spPr>
          <a:xfrm>
            <a:off x="6163057"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8" name="Google Shape;368;p42"/>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42"/>
          <p:cNvSpPr/>
          <p:nvPr>
            <p:ph idx="13" type="pic"/>
          </p:nvPr>
        </p:nvSpPr>
        <p:spPr>
          <a:xfrm>
            <a:off x="9294876" y="1097280"/>
            <a:ext cx="2286000" cy="2286000"/>
          </a:xfrm>
          <a:prstGeom prst="rect">
            <a:avLst/>
          </a:prstGeom>
          <a:noFill/>
          <a:ln>
            <a:noFill/>
          </a:ln>
        </p:spPr>
      </p:sp>
      <p:sp>
        <p:nvSpPr>
          <p:cNvPr id="370" name="Google Shape;370;p42"/>
          <p:cNvSpPr txBox="1"/>
          <p:nvPr>
            <p:ph idx="14" type="subTitle"/>
          </p:nvPr>
        </p:nvSpPr>
        <p:spPr>
          <a:xfrm>
            <a:off x="9043416" y="3465576"/>
            <a:ext cx="2788920" cy="4403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71" name="Google Shape;371;p42"/>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72" name="Shape 372"/>
        <p:cNvGrpSpPr/>
        <p:nvPr/>
      </p:nvGrpSpPr>
      <p:grpSpPr>
        <a:xfrm>
          <a:off x="0" y="0"/>
          <a:ext cx="0" cy="0"/>
          <a:chOff x="0" y="0"/>
          <a:chExt cx="0" cy="0"/>
        </a:xfrm>
      </p:grpSpPr>
      <p:grpSp>
        <p:nvGrpSpPr>
          <p:cNvPr id="373" name="Google Shape;373;p43"/>
          <p:cNvGrpSpPr/>
          <p:nvPr/>
        </p:nvGrpSpPr>
        <p:grpSpPr>
          <a:xfrm>
            <a:off x="365759" y="1028377"/>
            <a:ext cx="11484865" cy="4173818"/>
            <a:chOff x="365759" y="1028377"/>
            <a:chExt cx="11484865" cy="4173818"/>
          </a:xfrm>
        </p:grpSpPr>
        <p:pic>
          <p:nvPicPr>
            <p:cNvPr id="374" name="Google Shape;374;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375" name="Google Shape;375;p43"/>
            <p:cNvPicPr preferRelativeResize="0"/>
            <p:nvPr/>
          </p:nvPicPr>
          <p:blipFill rotWithShape="1">
            <a:blip r:embed="rId3">
              <a:alphaModFix/>
            </a:blip>
            <a:srcRect b="0" l="0" r="0" t="0"/>
            <a:stretch/>
          </p:blipFill>
          <p:spPr>
            <a:xfrm>
              <a:off x="365760" y="4744995"/>
              <a:ext cx="11484864" cy="457200"/>
            </a:xfrm>
            <a:prstGeom prst="rect">
              <a:avLst/>
            </a:prstGeom>
            <a:noFill/>
            <a:ln>
              <a:noFill/>
            </a:ln>
          </p:spPr>
        </p:pic>
      </p:grpSp>
      <p:sp>
        <p:nvSpPr>
          <p:cNvPr id="376" name="Google Shape;376;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7" name="Google Shape;377;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43"/>
          <p:cNvSpPr/>
          <p:nvPr>
            <p:ph idx="2" type="pic"/>
          </p:nvPr>
        </p:nvSpPr>
        <p:spPr>
          <a:xfrm>
            <a:off x="365760" y="1835333"/>
            <a:ext cx="2788920" cy="2834640"/>
          </a:xfrm>
          <a:prstGeom prst="rect">
            <a:avLst/>
          </a:prstGeom>
          <a:noFill/>
          <a:ln>
            <a:noFill/>
          </a:ln>
        </p:spPr>
      </p:sp>
      <p:sp>
        <p:nvSpPr>
          <p:cNvPr id="379" name="Google Shape;379;p43"/>
          <p:cNvSpPr txBox="1"/>
          <p:nvPr>
            <p:ph idx="1" type="body"/>
          </p:nvPr>
        </p:nvSpPr>
        <p:spPr>
          <a:xfrm>
            <a:off x="365760"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0" name="Google Shape;380;p43"/>
          <p:cNvSpPr/>
          <p:nvPr>
            <p:ph idx="3" type="pic"/>
          </p:nvPr>
        </p:nvSpPr>
        <p:spPr>
          <a:xfrm>
            <a:off x="3258312" y="1835333"/>
            <a:ext cx="2788920" cy="2834640"/>
          </a:xfrm>
          <a:prstGeom prst="rect">
            <a:avLst/>
          </a:prstGeom>
          <a:noFill/>
          <a:ln>
            <a:noFill/>
          </a:ln>
        </p:spPr>
      </p:sp>
      <p:sp>
        <p:nvSpPr>
          <p:cNvPr id="381" name="Google Shape;381;p43"/>
          <p:cNvSpPr txBox="1"/>
          <p:nvPr>
            <p:ph idx="4" type="body"/>
          </p:nvPr>
        </p:nvSpPr>
        <p:spPr>
          <a:xfrm>
            <a:off x="3258312"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 name="Google Shape;382;p43"/>
          <p:cNvSpPr/>
          <p:nvPr>
            <p:ph idx="5" type="pic"/>
          </p:nvPr>
        </p:nvSpPr>
        <p:spPr>
          <a:xfrm>
            <a:off x="6150864" y="1835333"/>
            <a:ext cx="2788920" cy="2834640"/>
          </a:xfrm>
          <a:prstGeom prst="rect">
            <a:avLst/>
          </a:prstGeom>
          <a:noFill/>
          <a:ln>
            <a:noFill/>
          </a:ln>
        </p:spPr>
      </p:sp>
      <p:sp>
        <p:nvSpPr>
          <p:cNvPr id="383" name="Google Shape;383;p43"/>
          <p:cNvSpPr txBox="1"/>
          <p:nvPr>
            <p:ph idx="6" type="body"/>
          </p:nvPr>
        </p:nvSpPr>
        <p:spPr>
          <a:xfrm>
            <a:off x="6150864"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4" name="Google Shape;384;p43"/>
          <p:cNvSpPr/>
          <p:nvPr>
            <p:ph idx="7" type="pic"/>
          </p:nvPr>
        </p:nvSpPr>
        <p:spPr>
          <a:xfrm>
            <a:off x="9043416" y="1835333"/>
            <a:ext cx="2788920" cy="2834640"/>
          </a:xfrm>
          <a:prstGeom prst="rect">
            <a:avLst/>
          </a:prstGeom>
          <a:noFill/>
          <a:ln>
            <a:noFill/>
          </a:ln>
        </p:spPr>
      </p:sp>
      <p:sp>
        <p:nvSpPr>
          <p:cNvPr id="385" name="Google Shape;385;p43"/>
          <p:cNvSpPr txBox="1"/>
          <p:nvPr>
            <p:ph idx="8" type="body"/>
          </p:nvPr>
        </p:nvSpPr>
        <p:spPr>
          <a:xfrm>
            <a:off x="9043416"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86" name="Shape 386"/>
        <p:cNvGrpSpPr/>
        <p:nvPr/>
      </p:nvGrpSpPr>
      <p:grpSpPr>
        <a:xfrm>
          <a:off x="0" y="0"/>
          <a:ext cx="0" cy="0"/>
          <a:chOff x="0" y="0"/>
          <a:chExt cx="0" cy="0"/>
        </a:xfrm>
      </p:grpSpPr>
      <p:pic>
        <p:nvPicPr>
          <p:cNvPr id="387" name="Google Shape;387;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88" name="Google Shape;388;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9" name="Google Shape;389;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0" name="Google Shape;390;p44"/>
          <p:cNvSpPr/>
          <p:nvPr>
            <p:ph idx="2" type="pic"/>
          </p:nvPr>
        </p:nvSpPr>
        <p:spPr>
          <a:xfrm>
            <a:off x="1516380" y="1211176"/>
            <a:ext cx="1828800" cy="1828800"/>
          </a:xfrm>
          <a:prstGeom prst="rect">
            <a:avLst/>
          </a:prstGeom>
          <a:noFill/>
          <a:ln>
            <a:noFill/>
          </a:ln>
        </p:spPr>
      </p:sp>
      <p:sp>
        <p:nvSpPr>
          <p:cNvPr id="391" name="Google Shape;391;p44"/>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44"/>
          <p:cNvSpPr/>
          <p:nvPr>
            <p:ph idx="3" type="pic"/>
          </p:nvPr>
        </p:nvSpPr>
        <p:spPr>
          <a:xfrm>
            <a:off x="5181600" y="1211176"/>
            <a:ext cx="1828800" cy="1828800"/>
          </a:xfrm>
          <a:prstGeom prst="rect">
            <a:avLst/>
          </a:prstGeom>
          <a:noFill/>
          <a:ln>
            <a:noFill/>
          </a:ln>
        </p:spPr>
      </p:sp>
      <p:sp>
        <p:nvSpPr>
          <p:cNvPr id="393" name="Google Shape;393;p44"/>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44"/>
          <p:cNvSpPr/>
          <p:nvPr>
            <p:ph idx="5" type="pic"/>
          </p:nvPr>
        </p:nvSpPr>
        <p:spPr>
          <a:xfrm>
            <a:off x="8852916" y="1211176"/>
            <a:ext cx="1828800" cy="1828800"/>
          </a:xfrm>
          <a:prstGeom prst="rect">
            <a:avLst/>
          </a:prstGeom>
          <a:noFill/>
          <a:ln>
            <a:noFill/>
          </a:ln>
        </p:spPr>
      </p:sp>
      <p:sp>
        <p:nvSpPr>
          <p:cNvPr id="395" name="Google Shape;395;p44"/>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4"/>
          <p:cNvSpPr/>
          <p:nvPr>
            <p:ph idx="7" type="pic"/>
          </p:nvPr>
        </p:nvSpPr>
        <p:spPr>
          <a:xfrm>
            <a:off x="1516380" y="3866132"/>
            <a:ext cx="1828800" cy="1828800"/>
          </a:xfrm>
          <a:prstGeom prst="rect">
            <a:avLst/>
          </a:prstGeom>
          <a:noFill/>
          <a:ln>
            <a:noFill/>
          </a:ln>
        </p:spPr>
      </p:sp>
      <p:sp>
        <p:nvSpPr>
          <p:cNvPr id="397" name="Google Shape;397;p44"/>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4"/>
          <p:cNvSpPr/>
          <p:nvPr>
            <p:ph idx="9" type="pic"/>
          </p:nvPr>
        </p:nvSpPr>
        <p:spPr>
          <a:xfrm>
            <a:off x="5181600" y="3866132"/>
            <a:ext cx="1828800" cy="1828800"/>
          </a:xfrm>
          <a:prstGeom prst="rect">
            <a:avLst/>
          </a:prstGeom>
          <a:noFill/>
          <a:ln>
            <a:noFill/>
          </a:ln>
        </p:spPr>
      </p:sp>
      <p:sp>
        <p:nvSpPr>
          <p:cNvPr id="399" name="Google Shape;399;p44"/>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44"/>
          <p:cNvSpPr/>
          <p:nvPr>
            <p:ph idx="14" type="pic"/>
          </p:nvPr>
        </p:nvSpPr>
        <p:spPr>
          <a:xfrm>
            <a:off x="8852916" y="3866132"/>
            <a:ext cx="1828800" cy="1828800"/>
          </a:xfrm>
          <a:prstGeom prst="rect">
            <a:avLst/>
          </a:prstGeom>
          <a:noFill/>
          <a:ln>
            <a:noFill/>
          </a:ln>
        </p:spPr>
      </p:sp>
      <p:sp>
        <p:nvSpPr>
          <p:cNvPr id="401" name="Google Shape;401;p44"/>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402" name="Shape 402"/>
        <p:cNvGrpSpPr/>
        <p:nvPr/>
      </p:nvGrpSpPr>
      <p:grpSpPr>
        <a:xfrm>
          <a:off x="0" y="0"/>
          <a:ext cx="0" cy="0"/>
          <a:chOff x="0" y="0"/>
          <a:chExt cx="0" cy="0"/>
        </a:xfrm>
      </p:grpSpPr>
      <p:pic>
        <p:nvPicPr>
          <p:cNvPr id="403" name="Google Shape;403;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04" name="Google Shape;404;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45"/>
          <p:cNvSpPr/>
          <p:nvPr>
            <p:ph idx="2" type="pic"/>
          </p:nvPr>
        </p:nvSpPr>
        <p:spPr>
          <a:xfrm>
            <a:off x="640080" y="1162264"/>
            <a:ext cx="2286000" cy="2286000"/>
          </a:xfrm>
          <a:prstGeom prst="rect">
            <a:avLst/>
          </a:prstGeom>
          <a:noFill/>
          <a:ln>
            <a:noFill/>
          </a:ln>
        </p:spPr>
      </p:sp>
      <p:sp>
        <p:nvSpPr>
          <p:cNvPr id="407" name="Google Shape;407;p45"/>
          <p:cNvSpPr/>
          <p:nvPr>
            <p:ph idx="3" type="pic"/>
          </p:nvPr>
        </p:nvSpPr>
        <p:spPr>
          <a:xfrm>
            <a:off x="3517392" y="1162264"/>
            <a:ext cx="2286000" cy="2286000"/>
          </a:xfrm>
          <a:prstGeom prst="rect">
            <a:avLst/>
          </a:prstGeom>
          <a:noFill/>
          <a:ln>
            <a:noFill/>
          </a:ln>
        </p:spPr>
      </p:sp>
      <p:sp>
        <p:nvSpPr>
          <p:cNvPr id="408" name="Google Shape;408;p45"/>
          <p:cNvSpPr/>
          <p:nvPr>
            <p:ph idx="4" type="pic"/>
          </p:nvPr>
        </p:nvSpPr>
        <p:spPr>
          <a:xfrm>
            <a:off x="6394704" y="1162264"/>
            <a:ext cx="2286000" cy="2286000"/>
          </a:xfrm>
          <a:prstGeom prst="rect">
            <a:avLst/>
          </a:prstGeom>
          <a:noFill/>
          <a:ln>
            <a:noFill/>
          </a:ln>
        </p:spPr>
      </p:sp>
      <p:sp>
        <p:nvSpPr>
          <p:cNvPr id="409" name="Google Shape;409;p45"/>
          <p:cNvSpPr/>
          <p:nvPr>
            <p:ph idx="5" type="pic"/>
          </p:nvPr>
        </p:nvSpPr>
        <p:spPr>
          <a:xfrm>
            <a:off x="9272016" y="1162264"/>
            <a:ext cx="2286000" cy="2286000"/>
          </a:xfrm>
          <a:prstGeom prst="rect">
            <a:avLst/>
          </a:prstGeom>
          <a:noFill/>
          <a:ln>
            <a:noFill/>
          </a:ln>
        </p:spPr>
      </p:sp>
      <p:sp>
        <p:nvSpPr>
          <p:cNvPr id="410" name="Google Shape;410;p45"/>
          <p:cNvSpPr/>
          <p:nvPr>
            <p:ph idx="6" type="pic"/>
          </p:nvPr>
        </p:nvSpPr>
        <p:spPr>
          <a:xfrm>
            <a:off x="640080" y="3873273"/>
            <a:ext cx="2286000" cy="2286000"/>
          </a:xfrm>
          <a:prstGeom prst="rect">
            <a:avLst/>
          </a:prstGeom>
          <a:noFill/>
          <a:ln>
            <a:noFill/>
          </a:ln>
        </p:spPr>
      </p:sp>
      <p:sp>
        <p:nvSpPr>
          <p:cNvPr id="411" name="Google Shape;411;p45"/>
          <p:cNvSpPr/>
          <p:nvPr>
            <p:ph idx="7" type="pic"/>
          </p:nvPr>
        </p:nvSpPr>
        <p:spPr>
          <a:xfrm>
            <a:off x="3517392" y="3873273"/>
            <a:ext cx="2286000" cy="2286000"/>
          </a:xfrm>
          <a:prstGeom prst="rect">
            <a:avLst/>
          </a:prstGeom>
          <a:noFill/>
          <a:ln>
            <a:noFill/>
          </a:ln>
        </p:spPr>
      </p:sp>
      <p:sp>
        <p:nvSpPr>
          <p:cNvPr id="412" name="Google Shape;412;p45"/>
          <p:cNvSpPr/>
          <p:nvPr>
            <p:ph idx="8" type="pic"/>
          </p:nvPr>
        </p:nvSpPr>
        <p:spPr>
          <a:xfrm>
            <a:off x="6394704" y="3873273"/>
            <a:ext cx="2286000" cy="2286000"/>
          </a:xfrm>
          <a:prstGeom prst="rect">
            <a:avLst/>
          </a:prstGeom>
          <a:noFill/>
          <a:ln>
            <a:noFill/>
          </a:ln>
        </p:spPr>
      </p:sp>
      <p:sp>
        <p:nvSpPr>
          <p:cNvPr id="413" name="Google Shape;413;p45"/>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14" name="Shape 414"/>
        <p:cNvGrpSpPr/>
        <p:nvPr/>
      </p:nvGrpSpPr>
      <p:grpSpPr>
        <a:xfrm>
          <a:off x="0" y="0"/>
          <a:ext cx="0" cy="0"/>
          <a:chOff x="0" y="0"/>
          <a:chExt cx="0" cy="0"/>
        </a:xfrm>
      </p:grpSpPr>
      <p:grpSp>
        <p:nvGrpSpPr>
          <p:cNvPr id="415" name="Google Shape;415;p46"/>
          <p:cNvGrpSpPr/>
          <p:nvPr/>
        </p:nvGrpSpPr>
        <p:grpSpPr>
          <a:xfrm>
            <a:off x="365759" y="1028377"/>
            <a:ext cx="11484864" cy="4791549"/>
            <a:chOff x="365759" y="1028377"/>
            <a:chExt cx="11484864" cy="4791549"/>
          </a:xfrm>
        </p:grpSpPr>
        <p:pic>
          <p:nvPicPr>
            <p:cNvPr id="416" name="Google Shape;416;p46"/>
            <p:cNvPicPr preferRelativeResize="0"/>
            <p:nvPr/>
          </p:nvPicPr>
          <p:blipFill rotWithShape="1">
            <a:blip r:embed="rId2">
              <a:alphaModFix/>
            </a:blip>
            <a:srcRect b="0" l="0" r="0" t="0"/>
            <a:stretch/>
          </p:blipFill>
          <p:spPr>
            <a:xfrm>
              <a:off x="388620" y="2816120"/>
              <a:ext cx="11443716" cy="320040"/>
            </a:xfrm>
            <a:prstGeom prst="rect">
              <a:avLst/>
            </a:prstGeom>
            <a:noFill/>
            <a:ln>
              <a:noFill/>
            </a:ln>
          </p:spPr>
        </p:pic>
        <p:pic>
          <p:nvPicPr>
            <p:cNvPr id="417" name="Google Shape;417;p46"/>
            <p:cNvPicPr preferRelativeResize="0"/>
            <p:nvPr/>
          </p:nvPicPr>
          <p:blipFill rotWithShape="1">
            <a:blip r:embed="rId2">
              <a:alphaModFix/>
            </a:blip>
            <a:srcRect b="0" l="0" r="0" t="0"/>
            <a:stretch/>
          </p:blipFill>
          <p:spPr>
            <a:xfrm>
              <a:off x="388620" y="5499886"/>
              <a:ext cx="11443716" cy="320040"/>
            </a:xfrm>
            <a:prstGeom prst="rect">
              <a:avLst/>
            </a:prstGeom>
            <a:noFill/>
            <a:ln>
              <a:noFill/>
            </a:ln>
          </p:spPr>
        </p:pic>
        <p:pic>
          <p:nvPicPr>
            <p:cNvPr id="418" name="Google Shape;418;p46"/>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419" name="Google Shape;419;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0" name="Google Shape;420;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1" name="Google Shape;421;p46"/>
          <p:cNvSpPr/>
          <p:nvPr>
            <p:ph idx="2" type="pic"/>
          </p:nvPr>
        </p:nvSpPr>
        <p:spPr>
          <a:xfrm>
            <a:off x="960120" y="1112520"/>
            <a:ext cx="1645920" cy="1648911"/>
          </a:xfrm>
          <a:prstGeom prst="rect">
            <a:avLst/>
          </a:prstGeom>
          <a:noFill/>
          <a:ln>
            <a:noFill/>
          </a:ln>
        </p:spPr>
      </p:sp>
      <p:sp>
        <p:nvSpPr>
          <p:cNvPr id="422" name="Google Shape;422;p46"/>
          <p:cNvSpPr txBox="1"/>
          <p:nvPr>
            <p:ph idx="1" type="body"/>
          </p:nvPr>
        </p:nvSpPr>
        <p:spPr>
          <a:xfrm>
            <a:off x="388620"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6"/>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6"/>
          <p:cNvSpPr/>
          <p:nvPr>
            <p:ph idx="4" type="pic"/>
          </p:nvPr>
        </p:nvSpPr>
        <p:spPr>
          <a:xfrm>
            <a:off x="3837432" y="1112520"/>
            <a:ext cx="1645920" cy="1648911"/>
          </a:xfrm>
          <a:prstGeom prst="rect">
            <a:avLst/>
          </a:prstGeom>
          <a:noFill/>
          <a:ln>
            <a:noFill/>
          </a:ln>
        </p:spPr>
      </p:sp>
      <p:sp>
        <p:nvSpPr>
          <p:cNvPr id="425" name="Google Shape;425;p46"/>
          <p:cNvSpPr txBox="1"/>
          <p:nvPr>
            <p:ph idx="5" type="body"/>
          </p:nvPr>
        </p:nvSpPr>
        <p:spPr>
          <a:xfrm>
            <a:off x="3265932"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6"/>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6"/>
          <p:cNvSpPr/>
          <p:nvPr>
            <p:ph idx="7" type="pic"/>
          </p:nvPr>
        </p:nvSpPr>
        <p:spPr>
          <a:xfrm>
            <a:off x="6714744" y="1112520"/>
            <a:ext cx="1645920" cy="1648911"/>
          </a:xfrm>
          <a:prstGeom prst="rect">
            <a:avLst/>
          </a:prstGeom>
          <a:noFill/>
          <a:ln>
            <a:noFill/>
          </a:ln>
        </p:spPr>
      </p:sp>
      <p:sp>
        <p:nvSpPr>
          <p:cNvPr id="428" name="Google Shape;428;p46"/>
          <p:cNvSpPr txBox="1"/>
          <p:nvPr>
            <p:ph idx="8" type="body"/>
          </p:nvPr>
        </p:nvSpPr>
        <p:spPr>
          <a:xfrm>
            <a:off x="6143244"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6"/>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6"/>
          <p:cNvSpPr/>
          <p:nvPr>
            <p:ph idx="13" type="pic"/>
          </p:nvPr>
        </p:nvSpPr>
        <p:spPr>
          <a:xfrm>
            <a:off x="9592056" y="1112520"/>
            <a:ext cx="1645920" cy="1648911"/>
          </a:xfrm>
          <a:prstGeom prst="rect">
            <a:avLst/>
          </a:prstGeom>
          <a:noFill/>
          <a:ln>
            <a:noFill/>
          </a:ln>
        </p:spPr>
      </p:sp>
      <p:sp>
        <p:nvSpPr>
          <p:cNvPr id="431" name="Google Shape;431;p46"/>
          <p:cNvSpPr txBox="1"/>
          <p:nvPr>
            <p:ph idx="14" type="body"/>
          </p:nvPr>
        </p:nvSpPr>
        <p:spPr>
          <a:xfrm>
            <a:off x="9020556"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46"/>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6"/>
          <p:cNvSpPr/>
          <p:nvPr>
            <p:ph idx="16" type="pic"/>
          </p:nvPr>
        </p:nvSpPr>
        <p:spPr>
          <a:xfrm>
            <a:off x="960120" y="3814574"/>
            <a:ext cx="1645920" cy="1648911"/>
          </a:xfrm>
          <a:prstGeom prst="rect">
            <a:avLst/>
          </a:prstGeom>
          <a:noFill/>
          <a:ln>
            <a:noFill/>
          </a:ln>
        </p:spPr>
      </p:sp>
      <p:sp>
        <p:nvSpPr>
          <p:cNvPr id="434" name="Google Shape;434;p46"/>
          <p:cNvSpPr txBox="1"/>
          <p:nvPr>
            <p:ph idx="17" type="body"/>
          </p:nvPr>
        </p:nvSpPr>
        <p:spPr>
          <a:xfrm>
            <a:off x="388620"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46"/>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6"/>
          <p:cNvSpPr/>
          <p:nvPr>
            <p:ph idx="19" type="pic"/>
          </p:nvPr>
        </p:nvSpPr>
        <p:spPr>
          <a:xfrm>
            <a:off x="3837432" y="3814574"/>
            <a:ext cx="1645920" cy="1648911"/>
          </a:xfrm>
          <a:prstGeom prst="rect">
            <a:avLst/>
          </a:prstGeom>
          <a:noFill/>
          <a:ln>
            <a:noFill/>
          </a:ln>
        </p:spPr>
      </p:sp>
      <p:sp>
        <p:nvSpPr>
          <p:cNvPr id="437" name="Google Shape;437;p46"/>
          <p:cNvSpPr txBox="1"/>
          <p:nvPr>
            <p:ph idx="20" type="body"/>
          </p:nvPr>
        </p:nvSpPr>
        <p:spPr>
          <a:xfrm>
            <a:off x="3265932"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6"/>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6"/>
          <p:cNvSpPr/>
          <p:nvPr>
            <p:ph idx="22" type="pic"/>
          </p:nvPr>
        </p:nvSpPr>
        <p:spPr>
          <a:xfrm>
            <a:off x="6714744" y="3814574"/>
            <a:ext cx="1645920" cy="1648911"/>
          </a:xfrm>
          <a:prstGeom prst="rect">
            <a:avLst/>
          </a:prstGeom>
          <a:noFill/>
          <a:ln>
            <a:noFill/>
          </a:ln>
        </p:spPr>
      </p:sp>
      <p:sp>
        <p:nvSpPr>
          <p:cNvPr id="440" name="Google Shape;440;p46"/>
          <p:cNvSpPr txBox="1"/>
          <p:nvPr>
            <p:ph idx="23" type="body"/>
          </p:nvPr>
        </p:nvSpPr>
        <p:spPr>
          <a:xfrm>
            <a:off x="6143244"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6"/>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46"/>
          <p:cNvSpPr/>
          <p:nvPr>
            <p:ph idx="25" type="pic"/>
          </p:nvPr>
        </p:nvSpPr>
        <p:spPr>
          <a:xfrm>
            <a:off x="9592056" y="3814574"/>
            <a:ext cx="1645920" cy="1648911"/>
          </a:xfrm>
          <a:prstGeom prst="rect">
            <a:avLst/>
          </a:prstGeom>
          <a:noFill/>
          <a:ln>
            <a:noFill/>
          </a:ln>
        </p:spPr>
      </p:sp>
      <p:sp>
        <p:nvSpPr>
          <p:cNvPr id="443" name="Google Shape;443;p46"/>
          <p:cNvSpPr txBox="1"/>
          <p:nvPr>
            <p:ph idx="26" type="body"/>
          </p:nvPr>
        </p:nvSpPr>
        <p:spPr>
          <a:xfrm>
            <a:off x="9020556"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6"/>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45" name="Shape 445"/>
        <p:cNvGrpSpPr/>
        <p:nvPr/>
      </p:nvGrpSpPr>
      <p:grpSpPr>
        <a:xfrm>
          <a:off x="0" y="0"/>
          <a:ext cx="0" cy="0"/>
          <a:chOff x="0" y="0"/>
          <a:chExt cx="0" cy="0"/>
        </a:xfrm>
      </p:grpSpPr>
      <p:sp>
        <p:nvSpPr>
          <p:cNvPr id="446" name="Google Shape;446;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47" name="Google Shape;447;p47"/>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48" name="Google Shape;448;p47"/>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9" name="Shape 449"/>
        <p:cNvGrpSpPr/>
        <p:nvPr/>
      </p:nvGrpSpPr>
      <p:grpSpPr>
        <a:xfrm>
          <a:off x="0" y="0"/>
          <a:ext cx="0" cy="0"/>
          <a:chOff x="0" y="0"/>
          <a:chExt cx="0" cy="0"/>
        </a:xfrm>
      </p:grpSpPr>
      <p:sp>
        <p:nvSpPr>
          <p:cNvPr id="450" name="Google Shape;450;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1" name="Google Shape;451;p48"/>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2" name="Google Shape;452;p48"/>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1" name="Google Shape;471;p4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72" name="Shape 472"/>
        <p:cNvGrpSpPr/>
        <p:nvPr/>
      </p:nvGrpSpPr>
      <p:grpSpPr>
        <a:xfrm>
          <a:off x="0" y="0"/>
          <a:ext cx="0" cy="0"/>
          <a:chOff x="0" y="0"/>
          <a:chExt cx="0" cy="0"/>
        </a:xfrm>
      </p:grpSpPr>
      <p:sp>
        <p:nvSpPr>
          <p:cNvPr id="473" name="Google Shape;473;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4" name="Google Shape;474;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 name="Google Shape;37;p6"/>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1"/>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1"/>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6" name="Google Shape;496;p5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7" name="Shape 497"/>
        <p:cNvGrpSpPr/>
        <p:nvPr/>
      </p:nvGrpSpPr>
      <p:grpSpPr>
        <a:xfrm>
          <a:off x="0" y="0"/>
          <a:ext cx="0" cy="0"/>
          <a:chOff x="0" y="0"/>
          <a:chExt cx="0" cy="0"/>
        </a:xfrm>
      </p:grpSpPr>
      <p:sp>
        <p:nvSpPr>
          <p:cNvPr id="498" name="Google Shape;498;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2"/>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2"/>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Google Shape;504;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5" name="Google Shape;505;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4" name="Google Shape;514;p5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15" name="Shape 515"/>
        <p:cNvGrpSpPr/>
        <p:nvPr/>
      </p:nvGrpSpPr>
      <p:grpSpPr>
        <a:xfrm>
          <a:off x="0" y="0"/>
          <a:ext cx="0" cy="0"/>
          <a:chOff x="0" y="0"/>
          <a:chExt cx="0" cy="0"/>
        </a:xfrm>
      </p:grpSpPr>
      <p:sp>
        <p:nvSpPr>
          <p:cNvPr id="516" name="Google Shape;516;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7" name="Google Shape;517;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8" name="Google Shape;518;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55"/>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55"/>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5"/>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4" name="Google Shape;544;p5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7" name="Google Shape;547;p56"/>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p56"/>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6"/>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7" name="Google Shape;557;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8" name="Google Shape;558;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57"/>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9" name="Google Shape;569;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70" name="Shape 570"/>
        <p:cNvGrpSpPr/>
        <p:nvPr/>
      </p:nvGrpSpPr>
      <p:grpSpPr>
        <a:xfrm>
          <a:off x="0" y="0"/>
          <a:ext cx="0" cy="0"/>
          <a:chOff x="0" y="0"/>
          <a:chExt cx="0" cy="0"/>
        </a:xfrm>
      </p:grpSpPr>
      <p:sp>
        <p:nvSpPr>
          <p:cNvPr id="571" name="Google Shape;571;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3" name="Google Shape;573;p58"/>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76" name="Shape 576"/>
        <p:cNvGrpSpPr/>
        <p:nvPr/>
      </p:nvGrpSpPr>
      <p:grpSpPr>
        <a:xfrm>
          <a:off x="0" y="0"/>
          <a:ext cx="0" cy="0"/>
          <a:chOff x="0" y="0"/>
          <a:chExt cx="0" cy="0"/>
        </a:xfrm>
      </p:grpSpPr>
      <p:sp>
        <p:nvSpPr>
          <p:cNvPr id="577" name="Google Shape;577;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8" name="Google Shape;578;p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9" name="Google Shape;579;p5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80" name="Google Shape;580;p59"/>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81" name="Shape 581"/>
        <p:cNvGrpSpPr/>
        <p:nvPr/>
      </p:nvGrpSpPr>
      <p:grpSpPr>
        <a:xfrm>
          <a:off x="0" y="0"/>
          <a:ext cx="0" cy="0"/>
          <a:chOff x="0" y="0"/>
          <a:chExt cx="0" cy="0"/>
        </a:xfrm>
      </p:grpSpPr>
      <p:sp>
        <p:nvSpPr>
          <p:cNvPr id="582" name="Google Shape;582;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3" name="Google Shape;583;p60"/>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4" name="Google Shape;584;p60"/>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85" name="Google Shape;585;p60"/>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86" name="Shape 586"/>
        <p:cNvGrpSpPr/>
        <p:nvPr/>
      </p:nvGrpSpPr>
      <p:grpSpPr>
        <a:xfrm>
          <a:off x="0" y="0"/>
          <a:ext cx="0" cy="0"/>
          <a:chOff x="0" y="0"/>
          <a:chExt cx="0" cy="0"/>
        </a:xfrm>
      </p:grpSpPr>
      <p:sp>
        <p:nvSpPr>
          <p:cNvPr id="587" name="Google Shape;587;p61"/>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588" name="Shape 588"/>
        <p:cNvGrpSpPr/>
        <p:nvPr/>
      </p:nvGrpSpPr>
      <p:grpSpPr>
        <a:xfrm>
          <a:off x="0" y="0"/>
          <a:ext cx="0" cy="0"/>
          <a:chOff x="0" y="0"/>
          <a:chExt cx="0" cy="0"/>
        </a:xfrm>
      </p:grpSpPr>
      <p:pic>
        <p:nvPicPr>
          <p:cNvPr id="589" name="Google Shape;589;p62"/>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590" name="Google Shape;590;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1" name="Google Shape;591;p6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2" name="Google Shape;592;p62"/>
          <p:cNvSpPr txBox="1"/>
          <p:nvPr>
            <p:ph idx="1" type="body"/>
          </p:nvPr>
        </p:nvSpPr>
        <p:spPr>
          <a:xfrm>
            <a:off x="365760"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62"/>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62"/>
          <p:cNvSpPr txBox="1"/>
          <p:nvPr>
            <p:ph idx="3" type="body"/>
          </p:nvPr>
        </p:nvSpPr>
        <p:spPr>
          <a:xfrm>
            <a:off x="6163056"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62"/>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602" name="Shape 602"/>
        <p:cNvGrpSpPr/>
        <p:nvPr/>
      </p:nvGrpSpPr>
      <p:grpSpPr>
        <a:xfrm>
          <a:off x="0" y="0"/>
          <a:ext cx="0" cy="0"/>
          <a:chOff x="0" y="0"/>
          <a:chExt cx="0" cy="0"/>
        </a:xfrm>
      </p:grpSpPr>
      <p:sp>
        <p:nvSpPr>
          <p:cNvPr id="603" name="Google Shape;603;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04" name="Google Shape;604;p64"/>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64"/>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64"/>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7" name="Google Shape;607;p64"/>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608" name="Shape 608"/>
        <p:cNvGrpSpPr/>
        <p:nvPr/>
      </p:nvGrpSpPr>
      <p:grpSpPr>
        <a:xfrm>
          <a:off x="0" y="0"/>
          <a:ext cx="0" cy="0"/>
          <a:chOff x="0" y="0"/>
          <a:chExt cx="0" cy="0"/>
        </a:xfrm>
      </p:grpSpPr>
      <p:sp>
        <p:nvSpPr>
          <p:cNvPr id="609" name="Google Shape;609;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0" name="Google Shape;610;p65"/>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1" name="Google Shape;611;p65"/>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12" name="Google Shape;612;p6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613" name="Shape 613"/>
        <p:cNvGrpSpPr/>
        <p:nvPr/>
      </p:nvGrpSpPr>
      <p:grpSpPr>
        <a:xfrm>
          <a:off x="0" y="0"/>
          <a:ext cx="0" cy="0"/>
          <a:chOff x="0" y="0"/>
          <a:chExt cx="0" cy="0"/>
        </a:xfrm>
      </p:grpSpPr>
      <p:sp>
        <p:nvSpPr>
          <p:cNvPr id="614" name="Google Shape;614;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15" name="Google Shape;615;p66"/>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6" name="Google Shape;616;p66"/>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17" name="Google Shape;617;p6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618" name="Shape 618"/>
        <p:cNvGrpSpPr/>
        <p:nvPr/>
      </p:nvGrpSpPr>
      <p:grpSpPr>
        <a:xfrm>
          <a:off x="0" y="0"/>
          <a:ext cx="0" cy="0"/>
          <a:chOff x="0" y="0"/>
          <a:chExt cx="0" cy="0"/>
        </a:xfrm>
      </p:grpSpPr>
      <p:sp>
        <p:nvSpPr>
          <p:cNvPr id="619" name="Google Shape;619;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0" name="Google Shape;620;p67"/>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67"/>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622" name="Google Shape;622;p67"/>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6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6" name="Google Shape;626;p6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27" name="Google Shape;627;p6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628" name="Shape 628"/>
        <p:cNvGrpSpPr/>
        <p:nvPr/>
      </p:nvGrpSpPr>
      <p:grpSpPr>
        <a:xfrm>
          <a:off x="0" y="0"/>
          <a:ext cx="0" cy="0"/>
          <a:chOff x="0" y="0"/>
          <a:chExt cx="0" cy="0"/>
        </a:xfrm>
      </p:grpSpPr>
      <p:sp>
        <p:nvSpPr>
          <p:cNvPr id="629" name="Google Shape;629;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0" name="Google Shape;630;p69"/>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1" name="Google Shape;631;p69"/>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2" name="Google Shape;632;p69"/>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33" name="Google Shape;633;p69"/>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6" name="Google Shape;636;p70"/>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70"/>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38" name="Google Shape;638;p7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639" name="Shape 639"/>
        <p:cNvGrpSpPr/>
        <p:nvPr/>
      </p:nvGrpSpPr>
      <p:grpSpPr>
        <a:xfrm>
          <a:off x="0" y="0"/>
          <a:ext cx="0" cy="0"/>
          <a:chOff x="0" y="0"/>
          <a:chExt cx="0" cy="0"/>
        </a:xfrm>
      </p:grpSpPr>
      <p:sp>
        <p:nvSpPr>
          <p:cNvPr id="640" name="Google Shape;640;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1" name="Google Shape;641;p7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2" name="Google Shape;642;p71"/>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3" name="Google Shape;643;p71"/>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44" name="Google Shape;644;p71"/>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3" name="Google Shape;43;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8"/>
          <p:cNvSpPr/>
          <p:nvPr>
            <p:ph idx="2" type="pic"/>
          </p:nvPr>
        </p:nvSpPr>
        <p:spPr>
          <a:xfrm>
            <a:off x="960120" y="1272940"/>
            <a:ext cx="1645920" cy="1648911"/>
          </a:xfrm>
          <a:prstGeom prst="rect">
            <a:avLst/>
          </a:prstGeom>
          <a:noFill/>
          <a:ln>
            <a:noFill/>
          </a:ln>
        </p:spPr>
      </p:sp>
      <p:sp>
        <p:nvSpPr>
          <p:cNvPr id="46" name="Google Shape;46;p8"/>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p:nvPr>
            <p:ph idx="3" type="pic"/>
          </p:nvPr>
        </p:nvSpPr>
        <p:spPr>
          <a:xfrm>
            <a:off x="3837432" y="1272940"/>
            <a:ext cx="1645920" cy="1648911"/>
          </a:xfrm>
          <a:prstGeom prst="rect">
            <a:avLst/>
          </a:prstGeom>
          <a:noFill/>
          <a:ln>
            <a:noFill/>
          </a:ln>
        </p:spPr>
      </p:sp>
      <p:sp>
        <p:nvSpPr>
          <p:cNvPr id="48" name="Google Shape;48;p8"/>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p:nvPr>
            <p:ph idx="5" type="pic"/>
          </p:nvPr>
        </p:nvSpPr>
        <p:spPr>
          <a:xfrm>
            <a:off x="6714744" y="1272940"/>
            <a:ext cx="1645920" cy="1648911"/>
          </a:xfrm>
          <a:prstGeom prst="rect">
            <a:avLst/>
          </a:prstGeom>
          <a:noFill/>
          <a:ln>
            <a:noFill/>
          </a:ln>
        </p:spPr>
      </p:sp>
      <p:sp>
        <p:nvSpPr>
          <p:cNvPr id="50" name="Google Shape;50;p8"/>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p:nvPr>
            <p:ph idx="7" type="pic"/>
          </p:nvPr>
        </p:nvSpPr>
        <p:spPr>
          <a:xfrm>
            <a:off x="9592056" y="1272940"/>
            <a:ext cx="1645920" cy="1648911"/>
          </a:xfrm>
          <a:prstGeom prst="rect">
            <a:avLst/>
          </a:prstGeom>
          <a:noFill/>
          <a:ln>
            <a:noFill/>
          </a:ln>
        </p:spPr>
      </p:sp>
      <p:sp>
        <p:nvSpPr>
          <p:cNvPr id="52" name="Google Shape;52;p8"/>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p:nvPr>
            <p:ph idx="9" type="pic"/>
          </p:nvPr>
        </p:nvSpPr>
        <p:spPr>
          <a:xfrm>
            <a:off x="960120" y="3814574"/>
            <a:ext cx="1645920" cy="1648911"/>
          </a:xfrm>
          <a:prstGeom prst="rect">
            <a:avLst/>
          </a:prstGeom>
          <a:noFill/>
          <a:ln>
            <a:noFill/>
          </a:ln>
        </p:spPr>
      </p:sp>
      <p:sp>
        <p:nvSpPr>
          <p:cNvPr id="54" name="Google Shape;54;p8"/>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p:nvPr>
            <p:ph idx="14" type="pic"/>
          </p:nvPr>
        </p:nvSpPr>
        <p:spPr>
          <a:xfrm>
            <a:off x="3837432" y="3814574"/>
            <a:ext cx="1645920" cy="1648911"/>
          </a:xfrm>
          <a:prstGeom prst="rect">
            <a:avLst/>
          </a:prstGeom>
          <a:noFill/>
          <a:ln>
            <a:noFill/>
          </a:ln>
        </p:spPr>
      </p:sp>
      <p:sp>
        <p:nvSpPr>
          <p:cNvPr id="56" name="Google Shape;56;p8"/>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p:nvPr>
            <p:ph idx="16" type="pic"/>
          </p:nvPr>
        </p:nvSpPr>
        <p:spPr>
          <a:xfrm>
            <a:off x="6714744" y="3814574"/>
            <a:ext cx="1645920" cy="1648911"/>
          </a:xfrm>
          <a:prstGeom prst="rect">
            <a:avLst/>
          </a:prstGeom>
          <a:noFill/>
          <a:ln>
            <a:noFill/>
          </a:ln>
        </p:spPr>
      </p:sp>
      <p:sp>
        <p:nvSpPr>
          <p:cNvPr id="58" name="Google Shape;58;p8"/>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p:nvPr>
            <p:ph idx="18" type="pic"/>
          </p:nvPr>
        </p:nvSpPr>
        <p:spPr>
          <a:xfrm>
            <a:off x="9592056" y="3814574"/>
            <a:ext cx="1645920" cy="1648911"/>
          </a:xfrm>
          <a:prstGeom prst="rect">
            <a:avLst/>
          </a:prstGeom>
          <a:noFill/>
          <a:ln>
            <a:noFill/>
          </a:ln>
        </p:spPr>
      </p:sp>
      <p:sp>
        <p:nvSpPr>
          <p:cNvPr id="60" name="Google Shape;60;p8"/>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645" name="Shape 645"/>
        <p:cNvGrpSpPr/>
        <p:nvPr/>
      </p:nvGrpSpPr>
      <p:grpSpPr>
        <a:xfrm>
          <a:off x="0" y="0"/>
          <a:ext cx="0" cy="0"/>
          <a:chOff x="0" y="0"/>
          <a:chExt cx="0" cy="0"/>
        </a:xfrm>
      </p:grpSpPr>
      <p:sp>
        <p:nvSpPr>
          <p:cNvPr id="646" name="Google Shape;646;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7" name="Google Shape;647;p72"/>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8" name="Google Shape;648;p72"/>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49" name="Google Shape;649;p7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50" name="Shape 650"/>
        <p:cNvGrpSpPr/>
        <p:nvPr/>
      </p:nvGrpSpPr>
      <p:grpSpPr>
        <a:xfrm>
          <a:off x="0" y="0"/>
          <a:ext cx="0" cy="0"/>
          <a:chOff x="0" y="0"/>
          <a:chExt cx="0" cy="0"/>
        </a:xfrm>
      </p:grpSpPr>
      <p:sp>
        <p:nvSpPr>
          <p:cNvPr id="651" name="Google Shape;651;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2" name="Google Shape;652;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3" name="Google Shape;653;p7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54" name="Google Shape;654;p7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type="tx">
  <p:cSld name="TITLE_AND_BODY">
    <p:bg>
      <p:bgPr>
        <a:solidFill>
          <a:schemeClr val="lt1"/>
        </a:solidFill>
      </p:bgPr>
    </p:bg>
    <p:spTree>
      <p:nvGrpSpPr>
        <p:cNvPr id="655" name="Shape 655"/>
        <p:cNvGrpSpPr/>
        <p:nvPr/>
      </p:nvGrpSpPr>
      <p:grpSpPr>
        <a:xfrm>
          <a:off x="0" y="0"/>
          <a:ext cx="0" cy="0"/>
          <a:chOff x="0" y="0"/>
          <a:chExt cx="0" cy="0"/>
        </a:xfrm>
      </p:grpSpPr>
      <p:sp>
        <p:nvSpPr>
          <p:cNvPr id="656" name="Google Shape;656;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7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8" name="Google Shape;658;p7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59" name="Google Shape;659;p74"/>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660" name="Shape 660"/>
        <p:cNvGrpSpPr/>
        <p:nvPr/>
      </p:nvGrpSpPr>
      <p:grpSpPr>
        <a:xfrm>
          <a:off x="0" y="0"/>
          <a:ext cx="0" cy="0"/>
          <a:chOff x="0" y="0"/>
          <a:chExt cx="0" cy="0"/>
        </a:xfrm>
      </p:grpSpPr>
      <p:sp>
        <p:nvSpPr>
          <p:cNvPr id="661" name="Google Shape;661;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62" name="Google Shape;662;p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63" name="Google Shape;663;p7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64" name="Google Shape;664;p75"/>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5" name="Google Shape;665;p75"/>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666" name="Shape 666"/>
        <p:cNvGrpSpPr/>
        <p:nvPr/>
      </p:nvGrpSpPr>
      <p:grpSpPr>
        <a:xfrm>
          <a:off x="0" y="0"/>
          <a:ext cx="0" cy="0"/>
          <a:chOff x="0" y="0"/>
          <a:chExt cx="0" cy="0"/>
        </a:xfrm>
      </p:grpSpPr>
      <p:grpSp>
        <p:nvGrpSpPr>
          <p:cNvPr id="667" name="Google Shape;667;p76"/>
          <p:cNvGrpSpPr/>
          <p:nvPr/>
        </p:nvGrpSpPr>
        <p:grpSpPr>
          <a:xfrm>
            <a:off x="365759" y="1028377"/>
            <a:ext cx="11484864" cy="5509260"/>
            <a:chOff x="365759" y="1028377"/>
            <a:chExt cx="11484864" cy="5509260"/>
          </a:xfrm>
        </p:grpSpPr>
        <p:pic>
          <p:nvPicPr>
            <p:cNvPr id="668" name="Google Shape;668;p7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69" name="Google Shape;669;p76"/>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70" name="Google Shape;670;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6"/>
          <p:cNvSpPr/>
          <p:nvPr>
            <p:ph idx="2" type="pic"/>
          </p:nvPr>
        </p:nvSpPr>
        <p:spPr>
          <a:xfrm>
            <a:off x="531884" y="2182807"/>
            <a:ext cx="2286000" cy="2286000"/>
          </a:xfrm>
          <a:prstGeom prst="rect">
            <a:avLst/>
          </a:prstGeom>
          <a:noFill/>
          <a:ln>
            <a:noFill/>
          </a:ln>
        </p:spPr>
      </p:sp>
      <p:sp>
        <p:nvSpPr>
          <p:cNvPr id="673" name="Google Shape;673;p76"/>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76"/>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675" name="Shape 675"/>
        <p:cNvGrpSpPr/>
        <p:nvPr/>
      </p:nvGrpSpPr>
      <p:grpSpPr>
        <a:xfrm>
          <a:off x="0" y="0"/>
          <a:ext cx="0" cy="0"/>
          <a:chOff x="0" y="0"/>
          <a:chExt cx="0" cy="0"/>
        </a:xfrm>
      </p:grpSpPr>
      <p:grpSp>
        <p:nvGrpSpPr>
          <p:cNvPr id="676" name="Google Shape;676;p77"/>
          <p:cNvGrpSpPr/>
          <p:nvPr/>
        </p:nvGrpSpPr>
        <p:grpSpPr>
          <a:xfrm>
            <a:off x="365759" y="1028377"/>
            <a:ext cx="11484864" cy="5509260"/>
            <a:chOff x="365759" y="1028377"/>
            <a:chExt cx="11484864" cy="5509260"/>
          </a:xfrm>
        </p:grpSpPr>
        <p:pic>
          <p:nvPicPr>
            <p:cNvPr id="677" name="Google Shape;677;p7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78" name="Google Shape;678;p77"/>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79" name="Google Shape;679;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0" name="Google Shape;680;p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77"/>
          <p:cNvSpPr/>
          <p:nvPr>
            <p:ph idx="2" type="pic"/>
          </p:nvPr>
        </p:nvSpPr>
        <p:spPr>
          <a:xfrm>
            <a:off x="531884" y="2182807"/>
            <a:ext cx="2286000" cy="2286000"/>
          </a:xfrm>
          <a:prstGeom prst="rect">
            <a:avLst/>
          </a:prstGeom>
          <a:noFill/>
          <a:ln>
            <a:noFill/>
          </a:ln>
        </p:spPr>
      </p:sp>
      <p:sp>
        <p:nvSpPr>
          <p:cNvPr id="682" name="Google Shape;682;p7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 name="Google Shape;683;p77"/>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77"/>
          <p:cNvSpPr/>
          <p:nvPr>
            <p:ph idx="4" type="pic"/>
          </p:nvPr>
        </p:nvSpPr>
        <p:spPr>
          <a:xfrm>
            <a:off x="3483864" y="2798064"/>
            <a:ext cx="2011680" cy="2011680"/>
          </a:xfrm>
          <a:prstGeom prst="rect">
            <a:avLst/>
          </a:prstGeom>
          <a:noFill/>
          <a:ln>
            <a:noFill/>
          </a:ln>
        </p:spPr>
      </p:sp>
      <p:sp>
        <p:nvSpPr>
          <p:cNvPr id="685" name="Google Shape;685;p77"/>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6" name="Google Shape;686;p77"/>
          <p:cNvSpPr/>
          <p:nvPr>
            <p:ph idx="6" type="pic"/>
          </p:nvPr>
        </p:nvSpPr>
        <p:spPr>
          <a:xfrm>
            <a:off x="6473952" y="2798064"/>
            <a:ext cx="2011680" cy="2011680"/>
          </a:xfrm>
          <a:prstGeom prst="rect">
            <a:avLst/>
          </a:prstGeom>
          <a:noFill/>
          <a:ln>
            <a:noFill/>
          </a:ln>
        </p:spPr>
      </p:sp>
      <p:sp>
        <p:nvSpPr>
          <p:cNvPr id="687" name="Google Shape;687;p77"/>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77"/>
          <p:cNvSpPr/>
          <p:nvPr>
            <p:ph idx="8" type="pic"/>
          </p:nvPr>
        </p:nvSpPr>
        <p:spPr>
          <a:xfrm>
            <a:off x="9454896" y="2798064"/>
            <a:ext cx="2011680" cy="2011680"/>
          </a:xfrm>
          <a:prstGeom prst="rect">
            <a:avLst/>
          </a:prstGeom>
          <a:noFill/>
          <a:ln>
            <a:noFill/>
          </a:ln>
        </p:spPr>
      </p:sp>
      <p:sp>
        <p:nvSpPr>
          <p:cNvPr id="689" name="Google Shape;689;p77"/>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690" name="Shape 690"/>
        <p:cNvGrpSpPr/>
        <p:nvPr/>
      </p:nvGrpSpPr>
      <p:grpSpPr>
        <a:xfrm>
          <a:off x="0" y="0"/>
          <a:ext cx="0" cy="0"/>
          <a:chOff x="0" y="0"/>
          <a:chExt cx="0" cy="0"/>
        </a:xfrm>
      </p:grpSpPr>
      <p:sp>
        <p:nvSpPr>
          <p:cNvPr id="691" name="Google Shape;691;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2" name="Google Shape;692;p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93" name="Google Shape;693;p7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94" name="Google Shape;694;p78"/>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78"/>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696" name="Shape 696"/>
        <p:cNvGrpSpPr/>
        <p:nvPr/>
      </p:nvGrpSpPr>
      <p:grpSpPr>
        <a:xfrm>
          <a:off x="0" y="0"/>
          <a:ext cx="0" cy="0"/>
          <a:chOff x="0" y="0"/>
          <a:chExt cx="0" cy="0"/>
        </a:xfrm>
      </p:grpSpPr>
      <p:sp>
        <p:nvSpPr>
          <p:cNvPr id="697" name="Google Shape;697;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8" name="Google Shape;698;p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99" name="Google Shape;699;p7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00" name="Google Shape;700;p79"/>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79"/>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702" name="Shape 702"/>
        <p:cNvGrpSpPr/>
        <p:nvPr/>
      </p:nvGrpSpPr>
      <p:grpSpPr>
        <a:xfrm>
          <a:off x="0" y="0"/>
          <a:ext cx="0" cy="0"/>
          <a:chOff x="0" y="0"/>
          <a:chExt cx="0" cy="0"/>
        </a:xfrm>
      </p:grpSpPr>
      <p:sp>
        <p:nvSpPr>
          <p:cNvPr id="703" name="Google Shape;703;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4" name="Google Shape;704;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5" name="Google Shape;705;p8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06" name="Google Shape;706;p80"/>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80"/>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708" name="Shape 708"/>
        <p:cNvGrpSpPr/>
        <p:nvPr/>
      </p:nvGrpSpPr>
      <p:grpSpPr>
        <a:xfrm>
          <a:off x="0" y="0"/>
          <a:ext cx="0" cy="0"/>
          <a:chOff x="0" y="0"/>
          <a:chExt cx="0" cy="0"/>
        </a:xfrm>
      </p:grpSpPr>
      <p:sp>
        <p:nvSpPr>
          <p:cNvPr id="709" name="Google Shape;709;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10" name="Google Shape;710;p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1" name="Google Shape;711;p81"/>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2" name="Google Shape;712;p8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 name="Google Shape;713;p81"/>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61" name="Shape 61"/>
        <p:cNvGrpSpPr/>
        <p:nvPr/>
      </p:nvGrpSpPr>
      <p:grpSpPr>
        <a:xfrm>
          <a:off x="0" y="0"/>
          <a:ext cx="0" cy="0"/>
          <a:chOff x="0" y="0"/>
          <a:chExt cx="0" cy="0"/>
        </a:xfrm>
      </p:grpSpPr>
      <p:sp>
        <p:nvSpPr>
          <p:cNvPr id="62" name="Google Shape;62;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4" name="Google Shape;64;p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714" name="Shape 714"/>
        <p:cNvGrpSpPr/>
        <p:nvPr/>
      </p:nvGrpSpPr>
      <p:grpSpPr>
        <a:xfrm>
          <a:off x="0" y="0"/>
          <a:ext cx="0" cy="0"/>
          <a:chOff x="0" y="0"/>
          <a:chExt cx="0" cy="0"/>
        </a:xfrm>
      </p:grpSpPr>
      <p:sp>
        <p:nvSpPr>
          <p:cNvPr id="715" name="Google Shape;715;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16" name="Google Shape;716;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82"/>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8" name="Google Shape;718;p82"/>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9" name="Google Shape;719;p82"/>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82"/>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721" name="Shape 721"/>
        <p:cNvGrpSpPr/>
        <p:nvPr/>
      </p:nvGrpSpPr>
      <p:grpSpPr>
        <a:xfrm>
          <a:off x="0" y="0"/>
          <a:ext cx="0" cy="0"/>
          <a:chOff x="0" y="0"/>
          <a:chExt cx="0" cy="0"/>
        </a:xfrm>
      </p:grpSpPr>
      <p:sp>
        <p:nvSpPr>
          <p:cNvPr id="722" name="Google Shape;722;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3" name="Google Shape;723;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4" name="Google Shape;724;p83"/>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5" name="Google Shape;725;p83"/>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 name="Google Shape;726;p83"/>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727" name="Shape 727"/>
        <p:cNvGrpSpPr/>
        <p:nvPr/>
      </p:nvGrpSpPr>
      <p:grpSpPr>
        <a:xfrm>
          <a:off x="0" y="0"/>
          <a:ext cx="0" cy="0"/>
          <a:chOff x="0" y="0"/>
          <a:chExt cx="0" cy="0"/>
        </a:xfrm>
      </p:grpSpPr>
      <p:pic>
        <p:nvPicPr>
          <p:cNvPr id="728" name="Google Shape;728;p8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29" name="Google Shape;729;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30" name="Google Shape;730;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1" name="Google Shape;731;p84"/>
          <p:cNvSpPr/>
          <p:nvPr>
            <p:ph idx="2" type="pic"/>
          </p:nvPr>
        </p:nvSpPr>
        <p:spPr>
          <a:xfrm>
            <a:off x="2057400" y="1097280"/>
            <a:ext cx="2286000" cy="2286000"/>
          </a:xfrm>
          <a:prstGeom prst="rect">
            <a:avLst/>
          </a:prstGeom>
          <a:noFill/>
          <a:ln>
            <a:noFill/>
          </a:ln>
        </p:spPr>
      </p:sp>
      <p:sp>
        <p:nvSpPr>
          <p:cNvPr id="732" name="Google Shape;732;p84"/>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84"/>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84"/>
          <p:cNvSpPr/>
          <p:nvPr>
            <p:ph idx="4" type="pic"/>
          </p:nvPr>
        </p:nvSpPr>
        <p:spPr>
          <a:xfrm>
            <a:off x="7891272" y="1097280"/>
            <a:ext cx="2286000" cy="2286000"/>
          </a:xfrm>
          <a:prstGeom prst="rect">
            <a:avLst/>
          </a:prstGeom>
          <a:noFill/>
          <a:ln>
            <a:noFill/>
          </a:ln>
        </p:spPr>
      </p:sp>
      <p:sp>
        <p:nvSpPr>
          <p:cNvPr id="735" name="Google Shape;735;p84"/>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84"/>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737" name="Shape 737"/>
        <p:cNvGrpSpPr/>
        <p:nvPr/>
      </p:nvGrpSpPr>
      <p:grpSpPr>
        <a:xfrm>
          <a:off x="0" y="0"/>
          <a:ext cx="0" cy="0"/>
          <a:chOff x="0" y="0"/>
          <a:chExt cx="0" cy="0"/>
        </a:xfrm>
      </p:grpSpPr>
      <p:sp>
        <p:nvSpPr>
          <p:cNvPr id="738" name="Google Shape;738;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0" name="Google Shape;740;p8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41" name="Google Shape;741;p85"/>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85"/>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 name="Google Shape;743;p85"/>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744" name="Shape 744"/>
        <p:cNvGrpSpPr/>
        <p:nvPr/>
      </p:nvGrpSpPr>
      <p:grpSpPr>
        <a:xfrm>
          <a:off x="0" y="0"/>
          <a:ext cx="0" cy="0"/>
          <a:chOff x="0" y="0"/>
          <a:chExt cx="0" cy="0"/>
        </a:xfrm>
      </p:grpSpPr>
      <p:sp>
        <p:nvSpPr>
          <p:cNvPr id="745" name="Google Shape;745;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6" name="Google Shape;746;p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7" name="Google Shape;747;p86"/>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8" name="Google Shape;748;p86"/>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9" name="Google Shape;749;p86"/>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0" name="Google Shape;750;p86"/>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86"/>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86"/>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753" name="Shape 753"/>
        <p:cNvGrpSpPr/>
        <p:nvPr/>
      </p:nvGrpSpPr>
      <p:grpSpPr>
        <a:xfrm>
          <a:off x="0" y="0"/>
          <a:ext cx="0" cy="0"/>
          <a:chOff x="0" y="0"/>
          <a:chExt cx="0" cy="0"/>
        </a:xfrm>
      </p:grpSpPr>
      <p:pic>
        <p:nvPicPr>
          <p:cNvPr id="754" name="Google Shape;754;p8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55" name="Google Shape;755;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56" name="Google Shape;756;p8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7" name="Google Shape;757;p87"/>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 name="Google Shape;758;p87"/>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9" name="Google Shape;759;p87"/>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0" name="Google Shape;760;p87"/>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1" name="Google Shape;761;p87"/>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2" name="Google Shape;762;p87"/>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763" name="Shape 763"/>
        <p:cNvGrpSpPr/>
        <p:nvPr/>
      </p:nvGrpSpPr>
      <p:grpSpPr>
        <a:xfrm>
          <a:off x="0" y="0"/>
          <a:ext cx="0" cy="0"/>
          <a:chOff x="0" y="0"/>
          <a:chExt cx="0" cy="0"/>
        </a:xfrm>
      </p:grpSpPr>
      <p:sp>
        <p:nvSpPr>
          <p:cNvPr id="764" name="Google Shape;764;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65" name="Google Shape;765;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6" name="Google Shape;766;p8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67" name="Google Shape;767;p88"/>
          <p:cNvSpPr/>
          <p:nvPr>
            <p:ph idx="2" type="pic"/>
          </p:nvPr>
        </p:nvSpPr>
        <p:spPr>
          <a:xfrm>
            <a:off x="1097280" y="2286000"/>
            <a:ext cx="2286000" cy="2286000"/>
          </a:xfrm>
          <a:prstGeom prst="rect">
            <a:avLst/>
          </a:prstGeom>
          <a:noFill/>
          <a:ln>
            <a:noFill/>
          </a:ln>
        </p:spPr>
      </p:sp>
      <p:sp>
        <p:nvSpPr>
          <p:cNvPr id="768" name="Google Shape;768;p88"/>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9" name="Google Shape;769;p88"/>
          <p:cNvSpPr/>
          <p:nvPr>
            <p:ph idx="3" type="pic"/>
          </p:nvPr>
        </p:nvSpPr>
        <p:spPr>
          <a:xfrm>
            <a:off x="4956048" y="2286000"/>
            <a:ext cx="2286000" cy="2286000"/>
          </a:xfrm>
          <a:prstGeom prst="rect">
            <a:avLst/>
          </a:prstGeom>
          <a:noFill/>
          <a:ln>
            <a:noFill/>
          </a:ln>
        </p:spPr>
      </p:sp>
      <p:sp>
        <p:nvSpPr>
          <p:cNvPr id="770" name="Google Shape;770;p88"/>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1" name="Google Shape;771;p88"/>
          <p:cNvSpPr/>
          <p:nvPr>
            <p:ph idx="5" type="pic"/>
          </p:nvPr>
        </p:nvSpPr>
        <p:spPr>
          <a:xfrm>
            <a:off x="8814816" y="2286000"/>
            <a:ext cx="2286000" cy="2286000"/>
          </a:xfrm>
          <a:prstGeom prst="rect">
            <a:avLst/>
          </a:prstGeom>
          <a:noFill/>
          <a:ln>
            <a:noFill/>
          </a:ln>
        </p:spPr>
      </p:sp>
      <p:sp>
        <p:nvSpPr>
          <p:cNvPr id="772" name="Google Shape;772;p88"/>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773" name="Shape 773"/>
        <p:cNvGrpSpPr/>
        <p:nvPr/>
      </p:nvGrpSpPr>
      <p:grpSpPr>
        <a:xfrm>
          <a:off x="0" y="0"/>
          <a:ext cx="0" cy="0"/>
          <a:chOff x="0" y="0"/>
          <a:chExt cx="0" cy="0"/>
        </a:xfrm>
      </p:grpSpPr>
      <p:sp>
        <p:nvSpPr>
          <p:cNvPr id="774" name="Google Shape;774;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75" name="Google Shape;775;p8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76" name="Google Shape;776;p8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77" name="Google Shape;777;p89"/>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8" name="Google Shape;778;p89"/>
          <p:cNvSpPr/>
          <p:nvPr>
            <p:ph idx="2" type="pic"/>
          </p:nvPr>
        </p:nvSpPr>
        <p:spPr>
          <a:xfrm>
            <a:off x="1097280" y="2286000"/>
            <a:ext cx="2286000" cy="2286000"/>
          </a:xfrm>
          <a:prstGeom prst="rect">
            <a:avLst/>
          </a:prstGeom>
          <a:noFill/>
          <a:ln>
            <a:noFill/>
          </a:ln>
        </p:spPr>
      </p:sp>
      <p:sp>
        <p:nvSpPr>
          <p:cNvPr id="779" name="Google Shape;779;p89"/>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0" name="Google Shape;780;p89"/>
          <p:cNvSpPr/>
          <p:nvPr>
            <p:ph idx="4" type="pic"/>
          </p:nvPr>
        </p:nvSpPr>
        <p:spPr>
          <a:xfrm>
            <a:off x="4956048" y="2286000"/>
            <a:ext cx="2286000" cy="2286000"/>
          </a:xfrm>
          <a:prstGeom prst="rect">
            <a:avLst/>
          </a:prstGeom>
          <a:noFill/>
          <a:ln>
            <a:noFill/>
          </a:ln>
        </p:spPr>
      </p:sp>
      <p:sp>
        <p:nvSpPr>
          <p:cNvPr id="781" name="Google Shape;781;p89"/>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2" name="Google Shape;782;p89"/>
          <p:cNvSpPr/>
          <p:nvPr>
            <p:ph idx="6" type="pic"/>
          </p:nvPr>
        </p:nvSpPr>
        <p:spPr>
          <a:xfrm>
            <a:off x="8814816" y="2286000"/>
            <a:ext cx="2286000" cy="2286000"/>
          </a:xfrm>
          <a:prstGeom prst="rect">
            <a:avLst/>
          </a:prstGeom>
          <a:noFill/>
          <a:ln>
            <a:noFill/>
          </a:ln>
        </p:spPr>
      </p:sp>
      <p:sp>
        <p:nvSpPr>
          <p:cNvPr id="783" name="Google Shape;783;p89"/>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784" name="Shape 784"/>
        <p:cNvGrpSpPr/>
        <p:nvPr/>
      </p:nvGrpSpPr>
      <p:grpSpPr>
        <a:xfrm>
          <a:off x="0" y="0"/>
          <a:ext cx="0" cy="0"/>
          <a:chOff x="0" y="0"/>
          <a:chExt cx="0" cy="0"/>
        </a:xfrm>
      </p:grpSpPr>
      <p:sp>
        <p:nvSpPr>
          <p:cNvPr id="785" name="Google Shape;785;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86" name="Google Shape;786;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7" name="Google Shape;787;p9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88" name="Google Shape;788;p90"/>
          <p:cNvSpPr/>
          <p:nvPr>
            <p:ph idx="2" type="pic"/>
          </p:nvPr>
        </p:nvSpPr>
        <p:spPr>
          <a:xfrm>
            <a:off x="1097280" y="1097280"/>
            <a:ext cx="2286000" cy="2286000"/>
          </a:xfrm>
          <a:prstGeom prst="rect">
            <a:avLst/>
          </a:prstGeom>
          <a:noFill/>
          <a:ln>
            <a:noFill/>
          </a:ln>
        </p:spPr>
      </p:sp>
      <p:sp>
        <p:nvSpPr>
          <p:cNvPr id="789" name="Google Shape;789;p90"/>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 name="Google Shape;790;p90"/>
          <p:cNvSpPr/>
          <p:nvPr>
            <p:ph idx="3" type="pic"/>
          </p:nvPr>
        </p:nvSpPr>
        <p:spPr>
          <a:xfrm>
            <a:off x="4956048" y="1097280"/>
            <a:ext cx="2286000" cy="2286000"/>
          </a:xfrm>
          <a:prstGeom prst="rect">
            <a:avLst/>
          </a:prstGeom>
          <a:noFill/>
          <a:ln>
            <a:noFill/>
          </a:ln>
        </p:spPr>
      </p:sp>
      <p:sp>
        <p:nvSpPr>
          <p:cNvPr id="791" name="Google Shape;791;p90"/>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90"/>
          <p:cNvSpPr/>
          <p:nvPr>
            <p:ph idx="5" type="pic"/>
          </p:nvPr>
        </p:nvSpPr>
        <p:spPr>
          <a:xfrm>
            <a:off x="8814816" y="1097280"/>
            <a:ext cx="2286000" cy="2286000"/>
          </a:xfrm>
          <a:prstGeom prst="rect">
            <a:avLst/>
          </a:prstGeom>
          <a:noFill/>
          <a:ln>
            <a:noFill/>
          </a:ln>
        </p:spPr>
      </p:sp>
      <p:sp>
        <p:nvSpPr>
          <p:cNvPr id="793" name="Google Shape;793;p90"/>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794" name="Shape 794"/>
        <p:cNvGrpSpPr/>
        <p:nvPr/>
      </p:nvGrpSpPr>
      <p:grpSpPr>
        <a:xfrm>
          <a:off x="0" y="0"/>
          <a:ext cx="0" cy="0"/>
          <a:chOff x="0" y="0"/>
          <a:chExt cx="0" cy="0"/>
        </a:xfrm>
      </p:grpSpPr>
      <p:pic>
        <p:nvPicPr>
          <p:cNvPr id="795" name="Google Shape;795;p9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6" name="Google Shape;796;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97" name="Google Shape;797;p91"/>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8" name="Google Shape;798;p91"/>
          <p:cNvSpPr/>
          <p:nvPr>
            <p:ph idx="2" type="pic"/>
          </p:nvPr>
        </p:nvSpPr>
        <p:spPr>
          <a:xfrm>
            <a:off x="1097280" y="1097280"/>
            <a:ext cx="2286000" cy="2286000"/>
          </a:xfrm>
          <a:prstGeom prst="rect">
            <a:avLst/>
          </a:prstGeom>
          <a:noFill/>
          <a:ln>
            <a:noFill/>
          </a:ln>
        </p:spPr>
      </p:sp>
      <p:sp>
        <p:nvSpPr>
          <p:cNvPr id="799" name="Google Shape;799;p91"/>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0" name="Google Shape;800;p91"/>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1" name="Google Shape;801;p91"/>
          <p:cNvSpPr/>
          <p:nvPr>
            <p:ph idx="4" type="pic"/>
          </p:nvPr>
        </p:nvSpPr>
        <p:spPr>
          <a:xfrm>
            <a:off x="4956048" y="1097280"/>
            <a:ext cx="2286000" cy="2286000"/>
          </a:xfrm>
          <a:prstGeom prst="rect">
            <a:avLst/>
          </a:prstGeom>
          <a:noFill/>
          <a:ln>
            <a:noFill/>
          </a:ln>
        </p:spPr>
      </p:sp>
      <p:sp>
        <p:nvSpPr>
          <p:cNvPr id="802" name="Google Shape;802;p91"/>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3" name="Google Shape;803;p91"/>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4" name="Google Shape;804;p91"/>
          <p:cNvSpPr/>
          <p:nvPr>
            <p:ph idx="7" type="pic"/>
          </p:nvPr>
        </p:nvSpPr>
        <p:spPr>
          <a:xfrm>
            <a:off x="8814816" y="1097280"/>
            <a:ext cx="2286000" cy="2286000"/>
          </a:xfrm>
          <a:prstGeom prst="rect">
            <a:avLst/>
          </a:prstGeom>
          <a:noFill/>
          <a:ln>
            <a:noFill/>
          </a:ln>
        </p:spPr>
      </p:sp>
      <p:sp>
        <p:nvSpPr>
          <p:cNvPr id="805" name="Google Shape;805;p91"/>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6" name="Google Shape;806;p91"/>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65" name="Shape 65"/>
        <p:cNvGrpSpPr/>
        <p:nvPr/>
      </p:nvGrpSpPr>
      <p:grpSpPr>
        <a:xfrm>
          <a:off x="0" y="0"/>
          <a:ext cx="0" cy="0"/>
          <a:chOff x="0" y="0"/>
          <a:chExt cx="0" cy="0"/>
        </a:xfrm>
      </p:grpSpPr>
      <p:grpSp>
        <p:nvGrpSpPr>
          <p:cNvPr id="66" name="Google Shape;66;p10"/>
          <p:cNvGrpSpPr/>
          <p:nvPr/>
        </p:nvGrpSpPr>
        <p:grpSpPr>
          <a:xfrm>
            <a:off x="365759" y="1028377"/>
            <a:ext cx="11484864" cy="5509260"/>
            <a:chOff x="365759" y="1028377"/>
            <a:chExt cx="11484864" cy="5509260"/>
          </a:xfrm>
        </p:grpSpPr>
        <p:pic>
          <p:nvPicPr>
            <p:cNvPr id="67" name="Google Shape;67;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68" name="Google Shape;68;p10"/>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69" name="Google Shape;69;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p:nvPr>
            <p:ph idx="2" type="pic"/>
          </p:nvPr>
        </p:nvSpPr>
        <p:spPr>
          <a:xfrm>
            <a:off x="531884" y="2182807"/>
            <a:ext cx="2286000" cy="2286000"/>
          </a:xfrm>
          <a:prstGeom prst="rect">
            <a:avLst/>
          </a:prstGeom>
          <a:noFill/>
          <a:ln>
            <a:noFill/>
          </a:ln>
        </p:spPr>
      </p:sp>
      <p:sp>
        <p:nvSpPr>
          <p:cNvPr id="72" name="Google Shape;72;p10"/>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807" name="Shape 807"/>
        <p:cNvGrpSpPr/>
        <p:nvPr/>
      </p:nvGrpSpPr>
      <p:grpSpPr>
        <a:xfrm>
          <a:off x="0" y="0"/>
          <a:ext cx="0" cy="0"/>
          <a:chOff x="0" y="0"/>
          <a:chExt cx="0" cy="0"/>
        </a:xfrm>
      </p:grpSpPr>
      <p:sp>
        <p:nvSpPr>
          <p:cNvPr id="808" name="Google Shape;808;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9" name="Google Shape;809;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0" name="Google Shape;810;p9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11" name="Google Shape;811;p92"/>
          <p:cNvSpPr/>
          <p:nvPr>
            <p:ph idx="2" type="pic"/>
          </p:nvPr>
        </p:nvSpPr>
        <p:spPr>
          <a:xfrm>
            <a:off x="365760" y="1238846"/>
            <a:ext cx="1554480" cy="1554480"/>
          </a:xfrm>
          <a:prstGeom prst="rect">
            <a:avLst/>
          </a:prstGeom>
          <a:noFill/>
          <a:ln>
            <a:noFill/>
          </a:ln>
        </p:spPr>
      </p:sp>
      <p:sp>
        <p:nvSpPr>
          <p:cNvPr id="812" name="Google Shape;812;p92"/>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 name="Google Shape;813;p92"/>
          <p:cNvSpPr/>
          <p:nvPr>
            <p:ph idx="3" type="pic"/>
          </p:nvPr>
        </p:nvSpPr>
        <p:spPr>
          <a:xfrm>
            <a:off x="365760" y="3008944"/>
            <a:ext cx="1554480" cy="1554480"/>
          </a:xfrm>
          <a:prstGeom prst="rect">
            <a:avLst/>
          </a:prstGeom>
          <a:noFill/>
          <a:ln>
            <a:noFill/>
          </a:ln>
        </p:spPr>
      </p:sp>
      <p:sp>
        <p:nvSpPr>
          <p:cNvPr id="814" name="Google Shape;814;p92"/>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5" name="Google Shape;815;p92"/>
          <p:cNvSpPr/>
          <p:nvPr>
            <p:ph idx="5" type="pic"/>
          </p:nvPr>
        </p:nvSpPr>
        <p:spPr>
          <a:xfrm>
            <a:off x="365760" y="4776114"/>
            <a:ext cx="1554480" cy="1554480"/>
          </a:xfrm>
          <a:prstGeom prst="rect">
            <a:avLst/>
          </a:prstGeom>
          <a:noFill/>
          <a:ln>
            <a:noFill/>
          </a:ln>
        </p:spPr>
      </p:sp>
      <p:sp>
        <p:nvSpPr>
          <p:cNvPr id="816" name="Google Shape;816;p92"/>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817" name="Shape 817"/>
        <p:cNvGrpSpPr/>
        <p:nvPr/>
      </p:nvGrpSpPr>
      <p:grpSpPr>
        <a:xfrm>
          <a:off x="0" y="0"/>
          <a:ext cx="0" cy="0"/>
          <a:chOff x="0" y="0"/>
          <a:chExt cx="0" cy="0"/>
        </a:xfrm>
      </p:grpSpPr>
      <p:sp>
        <p:nvSpPr>
          <p:cNvPr id="818" name="Google Shape;818;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19" name="Google Shape;819;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0" name="Google Shape;820;p9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21" name="Google Shape;821;p93"/>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 name="Google Shape;822;p93"/>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3" name="Google Shape;823;p93"/>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4" name="Google Shape;824;p93"/>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5" name="Google Shape;825;p93"/>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6" name="Google Shape;826;p93"/>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93"/>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8" name="Google Shape;828;p93"/>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9" name="Google Shape;829;p93"/>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0" name="Google Shape;830;p93"/>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1" name="Google Shape;831;p93"/>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2" name="Google Shape;832;p93"/>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833" name="Shape 833"/>
        <p:cNvGrpSpPr/>
        <p:nvPr/>
      </p:nvGrpSpPr>
      <p:grpSpPr>
        <a:xfrm>
          <a:off x="0" y="0"/>
          <a:ext cx="0" cy="0"/>
          <a:chOff x="0" y="0"/>
          <a:chExt cx="0" cy="0"/>
        </a:xfrm>
      </p:grpSpPr>
      <p:sp>
        <p:nvSpPr>
          <p:cNvPr id="834" name="Google Shape;834;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35" name="Google Shape;835;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6" name="Google Shape;836;p9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37" name="Google Shape;837;p94"/>
          <p:cNvSpPr/>
          <p:nvPr>
            <p:ph idx="2" type="pic"/>
          </p:nvPr>
        </p:nvSpPr>
        <p:spPr>
          <a:xfrm>
            <a:off x="365760" y="1238846"/>
            <a:ext cx="1554480" cy="1554480"/>
          </a:xfrm>
          <a:prstGeom prst="rect">
            <a:avLst/>
          </a:prstGeom>
          <a:noFill/>
          <a:ln>
            <a:noFill/>
          </a:ln>
        </p:spPr>
      </p:sp>
      <p:sp>
        <p:nvSpPr>
          <p:cNvPr id="838" name="Google Shape;838;p94"/>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9" name="Google Shape;839;p94"/>
          <p:cNvSpPr/>
          <p:nvPr>
            <p:ph idx="3" type="pic"/>
          </p:nvPr>
        </p:nvSpPr>
        <p:spPr>
          <a:xfrm>
            <a:off x="365760" y="3008944"/>
            <a:ext cx="1554480" cy="1554480"/>
          </a:xfrm>
          <a:prstGeom prst="rect">
            <a:avLst/>
          </a:prstGeom>
          <a:noFill/>
          <a:ln>
            <a:noFill/>
          </a:ln>
        </p:spPr>
      </p:sp>
      <p:sp>
        <p:nvSpPr>
          <p:cNvPr id="840" name="Google Shape;840;p94"/>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 name="Google Shape;841;p94"/>
          <p:cNvSpPr/>
          <p:nvPr>
            <p:ph idx="5" type="pic"/>
          </p:nvPr>
        </p:nvSpPr>
        <p:spPr>
          <a:xfrm>
            <a:off x="365760" y="4776114"/>
            <a:ext cx="1554480" cy="1554480"/>
          </a:xfrm>
          <a:prstGeom prst="rect">
            <a:avLst/>
          </a:prstGeom>
          <a:noFill/>
          <a:ln>
            <a:noFill/>
          </a:ln>
        </p:spPr>
      </p:sp>
      <p:sp>
        <p:nvSpPr>
          <p:cNvPr id="842" name="Google Shape;842;p94"/>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3" name="Google Shape;843;p94"/>
          <p:cNvSpPr/>
          <p:nvPr>
            <p:ph idx="7" type="pic"/>
          </p:nvPr>
        </p:nvSpPr>
        <p:spPr>
          <a:xfrm>
            <a:off x="6205152" y="1238846"/>
            <a:ext cx="1554480" cy="1554480"/>
          </a:xfrm>
          <a:prstGeom prst="rect">
            <a:avLst/>
          </a:prstGeom>
          <a:noFill/>
          <a:ln>
            <a:noFill/>
          </a:ln>
        </p:spPr>
      </p:sp>
      <p:sp>
        <p:nvSpPr>
          <p:cNvPr id="844" name="Google Shape;844;p94"/>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 name="Google Shape;845;p94"/>
          <p:cNvSpPr/>
          <p:nvPr>
            <p:ph idx="9" type="pic"/>
          </p:nvPr>
        </p:nvSpPr>
        <p:spPr>
          <a:xfrm>
            <a:off x="6205152" y="3008944"/>
            <a:ext cx="1554480" cy="1554480"/>
          </a:xfrm>
          <a:prstGeom prst="rect">
            <a:avLst/>
          </a:prstGeom>
          <a:noFill/>
          <a:ln>
            <a:noFill/>
          </a:ln>
        </p:spPr>
      </p:sp>
      <p:sp>
        <p:nvSpPr>
          <p:cNvPr id="846" name="Google Shape;846;p94"/>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7" name="Google Shape;847;p94"/>
          <p:cNvSpPr/>
          <p:nvPr>
            <p:ph idx="14" type="pic"/>
          </p:nvPr>
        </p:nvSpPr>
        <p:spPr>
          <a:xfrm>
            <a:off x="6205152" y="4776114"/>
            <a:ext cx="1554480" cy="1554480"/>
          </a:xfrm>
          <a:prstGeom prst="rect">
            <a:avLst/>
          </a:prstGeom>
          <a:noFill/>
          <a:ln>
            <a:noFill/>
          </a:ln>
        </p:spPr>
      </p:sp>
      <p:sp>
        <p:nvSpPr>
          <p:cNvPr id="848" name="Google Shape;848;p94"/>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849" name="Shape 849"/>
        <p:cNvGrpSpPr/>
        <p:nvPr/>
      </p:nvGrpSpPr>
      <p:grpSpPr>
        <a:xfrm>
          <a:off x="0" y="0"/>
          <a:ext cx="0" cy="0"/>
          <a:chOff x="0" y="0"/>
          <a:chExt cx="0" cy="0"/>
        </a:xfrm>
      </p:grpSpPr>
      <p:sp>
        <p:nvSpPr>
          <p:cNvPr id="850" name="Google Shape;850;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51" name="Google Shape;851;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2" name="Google Shape;852;p9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53" name="Google Shape;853;p95"/>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4" name="Google Shape;854;p95"/>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 name="Google Shape;855;p95"/>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 name="Google Shape;856;p95"/>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857" name="Shape 857"/>
        <p:cNvGrpSpPr/>
        <p:nvPr/>
      </p:nvGrpSpPr>
      <p:grpSpPr>
        <a:xfrm>
          <a:off x="0" y="0"/>
          <a:ext cx="0" cy="0"/>
          <a:chOff x="0" y="0"/>
          <a:chExt cx="0" cy="0"/>
        </a:xfrm>
      </p:grpSpPr>
      <p:sp>
        <p:nvSpPr>
          <p:cNvPr id="858" name="Google Shape;858;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59" name="Google Shape;859;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0" name="Google Shape;860;p96"/>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1" name="Google Shape;861;p96"/>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2" name="Google Shape;862;p96"/>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3" name="Google Shape;863;p96"/>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96"/>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5" name="Google Shape;865;p96"/>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 name="Google Shape;866;p96"/>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7" name="Google Shape;867;p96"/>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868" name="Shape 868"/>
        <p:cNvGrpSpPr/>
        <p:nvPr/>
      </p:nvGrpSpPr>
      <p:grpSpPr>
        <a:xfrm>
          <a:off x="0" y="0"/>
          <a:ext cx="0" cy="0"/>
          <a:chOff x="0" y="0"/>
          <a:chExt cx="0" cy="0"/>
        </a:xfrm>
      </p:grpSpPr>
      <p:sp>
        <p:nvSpPr>
          <p:cNvPr id="869" name="Google Shape;869;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70" name="Google Shape;870;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71" name="Google Shape;871;p97"/>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872" name="Google Shape;872;p97"/>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 name="Google Shape;873;p97"/>
          <p:cNvSpPr/>
          <p:nvPr>
            <p:ph idx="2" type="pic"/>
          </p:nvPr>
        </p:nvSpPr>
        <p:spPr>
          <a:xfrm>
            <a:off x="638603" y="2269331"/>
            <a:ext cx="2286000" cy="2286000"/>
          </a:xfrm>
          <a:prstGeom prst="rect">
            <a:avLst/>
          </a:prstGeom>
          <a:noFill/>
          <a:ln>
            <a:noFill/>
          </a:ln>
        </p:spPr>
      </p:sp>
      <p:sp>
        <p:nvSpPr>
          <p:cNvPr id="874" name="Google Shape;874;p97"/>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5" name="Google Shape;875;p97"/>
          <p:cNvSpPr/>
          <p:nvPr>
            <p:ph idx="4" type="pic"/>
          </p:nvPr>
        </p:nvSpPr>
        <p:spPr>
          <a:xfrm>
            <a:off x="3537251" y="2269331"/>
            <a:ext cx="2286000" cy="2286000"/>
          </a:xfrm>
          <a:prstGeom prst="rect">
            <a:avLst/>
          </a:prstGeom>
          <a:noFill/>
          <a:ln>
            <a:noFill/>
          </a:ln>
        </p:spPr>
      </p:sp>
      <p:sp>
        <p:nvSpPr>
          <p:cNvPr id="876" name="Google Shape;876;p97"/>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7" name="Google Shape;877;p97"/>
          <p:cNvSpPr/>
          <p:nvPr>
            <p:ph idx="6" type="pic"/>
          </p:nvPr>
        </p:nvSpPr>
        <p:spPr>
          <a:xfrm>
            <a:off x="6435899" y="2269331"/>
            <a:ext cx="2286000" cy="2286000"/>
          </a:xfrm>
          <a:prstGeom prst="rect">
            <a:avLst/>
          </a:prstGeom>
          <a:noFill/>
          <a:ln>
            <a:noFill/>
          </a:ln>
        </p:spPr>
      </p:sp>
      <p:sp>
        <p:nvSpPr>
          <p:cNvPr id="878" name="Google Shape;878;p97"/>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9" name="Google Shape;879;p97"/>
          <p:cNvSpPr/>
          <p:nvPr>
            <p:ph idx="8" type="pic"/>
          </p:nvPr>
        </p:nvSpPr>
        <p:spPr>
          <a:xfrm>
            <a:off x="9334547" y="2269331"/>
            <a:ext cx="2286000" cy="2286000"/>
          </a:xfrm>
          <a:prstGeom prst="rect">
            <a:avLst/>
          </a:prstGeom>
          <a:noFill/>
          <a:ln>
            <a:noFill/>
          </a:ln>
        </p:spPr>
      </p:sp>
      <p:sp>
        <p:nvSpPr>
          <p:cNvPr id="880" name="Google Shape;880;p97"/>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881" name="Shape 881"/>
        <p:cNvGrpSpPr/>
        <p:nvPr/>
      </p:nvGrpSpPr>
      <p:grpSpPr>
        <a:xfrm>
          <a:off x="0" y="0"/>
          <a:ext cx="0" cy="0"/>
          <a:chOff x="0" y="0"/>
          <a:chExt cx="0" cy="0"/>
        </a:xfrm>
      </p:grpSpPr>
      <p:pic>
        <p:nvPicPr>
          <p:cNvPr id="882" name="Google Shape;882;p9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83" name="Google Shape;883;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84" name="Google Shape;884;p9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5" name="Google Shape;885;p98"/>
          <p:cNvSpPr/>
          <p:nvPr>
            <p:ph idx="2" type="pic"/>
          </p:nvPr>
        </p:nvSpPr>
        <p:spPr>
          <a:xfrm>
            <a:off x="617220" y="1097280"/>
            <a:ext cx="2286000" cy="2286000"/>
          </a:xfrm>
          <a:prstGeom prst="rect">
            <a:avLst/>
          </a:prstGeom>
          <a:noFill/>
          <a:ln>
            <a:noFill/>
          </a:ln>
        </p:spPr>
      </p:sp>
      <p:sp>
        <p:nvSpPr>
          <p:cNvPr id="886" name="Google Shape;886;p98"/>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7" name="Google Shape;887;p98"/>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8" name="Google Shape;888;p98"/>
          <p:cNvSpPr/>
          <p:nvPr>
            <p:ph idx="4" type="pic"/>
          </p:nvPr>
        </p:nvSpPr>
        <p:spPr>
          <a:xfrm>
            <a:off x="3512820" y="1097280"/>
            <a:ext cx="2286000" cy="2286000"/>
          </a:xfrm>
          <a:prstGeom prst="rect">
            <a:avLst/>
          </a:prstGeom>
          <a:noFill/>
          <a:ln>
            <a:noFill/>
          </a:ln>
        </p:spPr>
      </p:sp>
      <p:sp>
        <p:nvSpPr>
          <p:cNvPr id="889" name="Google Shape;889;p98"/>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90" name="Google Shape;890;p98"/>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98"/>
          <p:cNvSpPr/>
          <p:nvPr>
            <p:ph idx="7" type="pic"/>
          </p:nvPr>
        </p:nvSpPr>
        <p:spPr>
          <a:xfrm>
            <a:off x="6414516" y="1097280"/>
            <a:ext cx="2286000" cy="2286000"/>
          </a:xfrm>
          <a:prstGeom prst="rect">
            <a:avLst/>
          </a:prstGeom>
          <a:noFill/>
          <a:ln>
            <a:noFill/>
          </a:ln>
        </p:spPr>
      </p:sp>
      <p:sp>
        <p:nvSpPr>
          <p:cNvPr id="892" name="Google Shape;892;p98"/>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93" name="Google Shape;893;p98"/>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4" name="Google Shape;894;p98"/>
          <p:cNvSpPr/>
          <p:nvPr>
            <p:ph idx="13" type="pic"/>
          </p:nvPr>
        </p:nvSpPr>
        <p:spPr>
          <a:xfrm>
            <a:off x="9294876" y="1097280"/>
            <a:ext cx="2286000" cy="2286000"/>
          </a:xfrm>
          <a:prstGeom prst="rect">
            <a:avLst/>
          </a:prstGeom>
          <a:noFill/>
          <a:ln>
            <a:noFill/>
          </a:ln>
        </p:spPr>
      </p:sp>
      <p:sp>
        <p:nvSpPr>
          <p:cNvPr id="895" name="Google Shape;895;p98"/>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896" name="Google Shape;896;p98"/>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897" name="Shape 897"/>
        <p:cNvGrpSpPr/>
        <p:nvPr/>
      </p:nvGrpSpPr>
      <p:grpSpPr>
        <a:xfrm>
          <a:off x="0" y="0"/>
          <a:ext cx="0" cy="0"/>
          <a:chOff x="0" y="0"/>
          <a:chExt cx="0" cy="0"/>
        </a:xfrm>
      </p:grpSpPr>
      <p:pic>
        <p:nvPicPr>
          <p:cNvPr id="898" name="Google Shape;898;p9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99" name="Google Shape;899;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00" name="Google Shape;900;p9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1" name="Google Shape;901;p99"/>
          <p:cNvSpPr/>
          <p:nvPr>
            <p:ph idx="2" type="pic"/>
          </p:nvPr>
        </p:nvSpPr>
        <p:spPr>
          <a:xfrm>
            <a:off x="845820" y="1051560"/>
            <a:ext cx="1828800" cy="1828800"/>
          </a:xfrm>
          <a:prstGeom prst="rect">
            <a:avLst/>
          </a:prstGeom>
          <a:noFill/>
          <a:ln>
            <a:noFill/>
          </a:ln>
        </p:spPr>
      </p:sp>
      <p:sp>
        <p:nvSpPr>
          <p:cNvPr id="902" name="Google Shape;902;p99"/>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3" name="Google Shape;903;p99"/>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4" name="Google Shape;904;p99"/>
          <p:cNvSpPr/>
          <p:nvPr>
            <p:ph idx="4" type="pic"/>
          </p:nvPr>
        </p:nvSpPr>
        <p:spPr>
          <a:xfrm>
            <a:off x="3738372" y="1051560"/>
            <a:ext cx="1828800" cy="1828800"/>
          </a:xfrm>
          <a:prstGeom prst="rect">
            <a:avLst/>
          </a:prstGeom>
          <a:noFill/>
          <a:ln>
            <a:noFill/>
          </a:ln>
        </p:spPr>
      </p:sp>
      <p:sp>
        <p:nvSpPr>
          <p:cNvPr id="905" name="Google Shape;905;p99"/>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99"/>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7" name="Google Shape;907;p99"/>
          <p:cNvSpPr/>
          <p:nvPr>
            <p:ph idx="7" type="pic"/>
          </p:nvPr>
        </p:nvSpPr>
        <p:spPr>
          <a:xfrm>
            <a:off x="6630924" y="1051560"/>
            <a:ext cx="1828800" cy="1828800"/>
          </a:xfrm>
          <a:prstGeom prst="rect">
            <a:avLst/>
          </a:prstGeom>
          <a:noFill/>
          <a:ln>
            <a:noFill/>
          </a:ln>
        </p:spPr>
      </p:sp>
      <p:sp>
        <p:nvSpPr>
          <p:cNvPr id="908" name="Google Shape;908;p99"/>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9" name="Google Shape;909;p99"/>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0" name="Google Shape;910;p99"/>
          <p:cNvSpPr/>
          <p:nvPr>
            <p:ph idx="13" type="pic"/>
          </p:nvPr>
        </p:nvSpPr>
        <p:spPr>
          <a:xfrm>
            <a:off x="9523476" y="1051560"/>
            <a:ext cx="1828800" cy="1828800"/>
          </a:xfrm>
          <a:prstGeom prst="rect">
            <a:avLst/>
          </a:prstGeom>
          <a:noFill/>
          <a:ln>
            <a:noFill/>
          </a:ln>
        </p:spPr>
      </p:sp>
      <p:sp>
        <p:nvSpPr>
          <p:cNvPr id="911" name="Google Shape;911;p99"/>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2" name="Google Shape;912;p99"/>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913" name="Shape 913"/>
        <p:cNvGrpSpPr/>
        <p:nvPr/>
      </p:nvGrpSpPr>
      <p:grpSpPr>
        <a:xfrm>
          <a:off x="0" y="0"/>
          <a:ext cx="0" cy="0"/>
          <a:chOff x="0" y="0"/>
          <a:chExt cx="0" cy="0"/>
        </a:xfrm>
      </p:grpSpPr>
      <p:pic>
        <p:nvPicPr>
          <p:cNvPr id="914" name="Google Shape;914;p10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15" name="Google Shape;915;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16" name="Google Shape;916;p10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7" name="Google Shape;917;p100"/>
          <p:cNvSpPr/>
          <p:nvPr>
            <p:ph idx="2" type="pic"/>
          </p:nvPr>
        </p:nvSpPr>
        <p:spPr>
          <a:xfrm>
            <a:off x="365760" y="1835333"/>
            <a:ext cx="2788920" cy="2834640"/>
          </a:xfrm>
          <a:prstGeom prst="rect">
            <a:avLst/>
          </a:prstGeom>
          <a:noFill/>
          <a:ln>
            <a:noFill/>
          </a:ln>
        </p:spPr>
      </p:sp>
      <p:sp>
        <p:nvSpPr>
          <p:cNvPr id="918" name="Google Shape;918;p100"/>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9" name="Google Shape;919;p100"/>
          <p:cNvSpPr/>
          <p:nvPr>
            <p:ph idx="3" type="pic"/>
          </p:nvPr>
        </p:nvSpPr>
        <p:spPr>
          <a:xfrm>
            <a:off x="3258312" y="1835333"/>
            <a:ext cx="2788920" cy="2834640"/>
          </a:xfrm>
          <a:prstGeom prst="rect">
            <a:avLst/>
          </a:prstGeom>
          <a:noFill/>
          <a:ln>
            <a:noFill/>
          </a:ln>
        </p:spPr>
      </p:sp>
      <p:sp>
        <p:nvSpPr>
          <p:cNvPr id="920" name="Google Shape;920;p100"/>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1" name="Google Shape;921;p100"/>
          <p:cNvSpPr/>
          <p:nvPr>
            <p:ph idx="5" type="pic"/>
          </p:nvPr>
        </p:nvSpPr>
        <p:spPr>
          <a:xfrm>
            <a:off x="6150864" y="1835333"/>
            <a:ext cx="2788920" cy="2834640"/>
          </a:xfrm>
          <a:prstGeom prst="rect">
            <a:avLst/>
          </a:prstGeom>
          <a:noFill/>
          <a:ln>
            <a:noFill/>
          </a:ln>
        </p:spPr>
      </p:sp>
      <p:sp>
        <p:nvSpPr>
          <p:cNvPr id="922" name="Google Shape;922;p100"/>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3" name="Google Shape;923;p100"/>
          <p:cNvSpPr/>
          <p:nvPr>
            <p:ph idx="7" type="pic"/>
          </p:nvPr>
        </p:nvSpPr>
        <p:spPr>
          <a:xfrm>
            <a:off x="9043416" y="1835333"/>
            <a:ext cx="2788920" cy="2834640"/>
          </a:xfrm>
          <a:prstGeom prst="rect">
            <a:avLst/>
          </a:prstGeom>
          <a:noFill/>
          <a:ln>
            <a:noFill/>
          </a:ln>
        </p:spPr>
      </p:sp>
      <p:sp>
        <p:nvSpPr>
          <p:cNvPr id="924" name="Google Shape;924;p100"/>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925" name="Shape 925"/>
        <p:cNvGrpSpPr/>
        <p:nvPr/>
      </p:nvGrpSpPr>
      <p:grpSpPr>
        <a:xfrm>
          <a:off x="0" y="0"/>
          <a:ext cx="0" cy="0"/>
          <a:chOff x="0" y="0"/>
          <a:chExt cx="0" cy="0"/>
        </a:xfrm>
      </p:grpSpPr>
      <p:pic>
        <p:nvPicPr>
          <p:cNvPr id="926" name="Google Shape;926;p10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27" name="Google Shape;927;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28" name="Google Shape;928;p10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9" name="Google Shape;929;p101"/>
          <p:cNvSpPr/>
          <p:nvPr>
            <p:ph idx="2" type="pic"/>
          </p:nvPr>
        </p:nvSpPr>
        <p:spPr>
          <a:xfrm>
            <a:off x="1516380" y="1211176"/>
            <a:ext cx="1828800" cy="1828800"/>
          </a:xfrm>
          <a:prstGeom prst="rect">
            <a:avLst/>
          </a:prstGeom>
          <a:noFill/>
          <a:ln>
            <a:noFill/>
          </a:ln>
        </p:spPr>
      </p:sp>
      <p:sp>
        <p:nvSpPr>
          <p:cNvPr id="930" name="Google Shape;930;p101"/>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1" name="Google Shape;931;p101"/>
          <p:cNvSpPr/>
          <p:nvPr>
            <p:ph idx="3" type="pic"/>
          </p:nvPr>
        </p:nvSpPr>
        <p:spPr>
          <a:xfrm>
            <a:off x="5181600" y="1211176"/>
            <a:ext cx="1828800" cy="1828800"/>
          </a:xfrm>
          <a:prstGeom prst="rect">
            <a:avLst/>
          </a:prstGeom>
          <a:noFill/>
          <a:ln>
            <a:noFill/>
          </a:ln>
        </p:spPr>
      </p:sp>
      <p:sp>
        <p:nvSpPr>
          <p:cNvPr id="932" name="Google Shape;932;p101"/>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3" name="Google Shape;933;p101"/>
          <p:cNvSpPr/>
          <p:nvPr>
            <p:ph idx="5" type="pic"/>
          </p:nvPr>
        </p:nvSpPr>
        <p:spPr>
          <a:xfrm>
            <a:off x="8852916" y="1211176"/>
            <a:ext cx="1828800" cy="1828800"/>
          </a:xfrm>
          <a:prstGeom prst="rect">
            <a:avLst/>
          </a:prstGeom>
          <a:noFill/>
          <a:ln>
            <a:noFill/>
          </a:ln>
        </p:spPr>
      </p:sp>
      <p:sp>
        <p:nvSpPr>
          <p:cNvPr id="934" name="Google Shape;934;p101"/>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5" name="Google Shape;935;p101"/>
          <p:cNvSpPr/>
          <p:nvPr>
            <p:ph idx="7" type="pic"/>
          </p:nvPr>
        </p:nvSpPr>
        <p:spPr>
          <a:xfrm>
            <a:off x="1516380" y="3866132"/>
            <a:ext cx="1828800" cy="1828800"/>
          </a:xfrm>
          <a:prstGeom prst="rect">
            <a:avLst/>
          </a:prstGeom>
          <a:noFill/>
          <a:ln>
            <a:noFill/>
          </a:ln>
        </p:spPr>
      </p:sp>
      <p:sp>
        <p:nvSpPr>
          <p:cNvPr id="936" name="Google Shape;936;p101"/>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7" name="Google Shape;937;p101"/>
          <p:cNvSpPr/>
          <p:nvPr>
            <p:ph idx="9" type="pic"/>
          </p:nvPr>
        </p:nvSpPr>
        <p:spPr>
          <a:xfrm>
            <a:off x="5181600" y="3866132"/>
            <a:ext cx="1828800" cy="1828800"/>
          </a:xfrm>
          <a:prstGeom prst="rect">
            <a:avLst/>
          </a:prstGeom>
          <a:noFill/>
          <a:ln>
            <a:noFill/>
          </a:ln>
        </p:spPr>
      </p:sp>
      <p:sp>
        <p:nvSpPr>
          <p:cNvPr id="938" name="Google Shape;938;p101"/>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9" name="Google Shape;939;p101"/>
          <p:cNvSpPr/>
          <p:nvPr>
            <p:ph idx="14" type="pic"/>
          </p:nvPr>
        </p:nvSpPr>
        <p:spPr>
          <a:xfrm>
            <a:off x="8852916" y="3866132"/>
            <a:ext cx="1828800" cy="1828800"/>
          </a:xfrm>
          <a:prstGeom prst="rect">
            <a:avLst/>
          </a:prstGeom>
          <a:noFill/>
          <a:ln>
            <a:noFill/>
          </a:ln>
        </p:spPr>
      </p:sp>
      <p:sp>
        <p:nvSpPr>
          <p:cNvPr id="940" name="Google Shape;940;p101"/>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65" Type="http://schemas.openxmlformats.org/officeDocument/2006/relationships/theme" Target="../theme/theme4.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8.xml"/><Relationship Id="rId42" Type="http://schemas.openxmlformats.org/officeDocument/2006/relationships/slideLayout" Target="../slideLayouts/slideLayout100.xml"/><Relationship Id="rId41" Type="http://schemas.openxmlformats.org/officeDocument/2006/relationships/slideLayout" Target="../slideLayouts/slideLayout99.xml"/><Relationship Id="rId44" Type="http://schemas.openxmlformats.org/officeDocument/2006/relationships/slideLayout" Target="../slideLayouts/slideLayout102.xml"/><Relationship Id="rId43" Type="http://schemas.openxmlformats.org/officeDocument/2006/relationships/slideLayout" Target="../slideLayouts/slideLayout101.xml"/><Relationship Id="rId46" Type="http://schemas.openxmlformats.org/officeDocument/2006/relationships/slideLayout" Target="../slideLayouts/slideLayout104.xml"/><Relationship Id="rId45" Type="http://schemas.openxmlformats.org/officeDocument/2006/relationships/slideLayout" Target="../slideLayouts/slideLayout103.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slideLayout" Target="../slideLayouts/slideLayout62.xml"/><Relationship Id="rId9" Type="http://schemas.openxmlformats.org/officeDocument/2006/relationships/slideLayout" Target="../slideLayouts/slideLayout67.xml"/><Relationship Id="rId48" Type="http://schemas.openxmlformats.org/officeDocument/2006/relationships/slideLayout" Target="../slideLayouts/slideLayout106.xml"/><Relationship Id="rId47" Type="http://schemas.openxmlformats.org/officeDocument/2006/relationships/slideLayout" Target="../slideLayouts/slideLayout105.xml"/><Relationship Id="rId49" Type="http://schemas.openxmlformats.org/officeDocument/2006/relationships/slideLayout" Target="../slideLayouts/slideLayout10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1" Type="http://schemas.openxmlformats.org/officeDocument/2006/relationships/slideLayout" Target="../slideLayouts/slideLayout89.xml"/><Relationship Id="rId30" Type="http://schemas.openxmlformats.org/officeDocument/2006/relationships/slideLayout" Target="../slideLayouts/slideLayout88.xml"/><Relationship Id="rId33" Type="http://schemas.openxmlformats.org/officeDocument/2006/relationships/slideLayout" Target="../slideLayouts/slideLayout91.xml"/><Relationship Id="rId32" Type="http://schemas.openxmlformats.org/officeDocument/2006/relationships/slideLayout" Target="../slideLayouts/slideLayout90.xml"/><Relationship Id="rId35" Type="http://schemas.openxmlformats.org/officeDocument/2006/relationships/slideLayout" Target="../slideLayouts/slideLayout93.xml"/><Relationship Id="rId34" Type="http://schemas.openxmlformats.org/officeDocument/2006/relationships/slideLayout" Target="../slideLayouts/slideLayout92.xml"/><Relationship Id="rId37" Type="http://schemas.openxmlformats.org/officeDocument/2006/relationships/slideLayout" Target="../slideLayouts/slideLayout95.xml"/><Relationship Id="rId36" Type="http://schemas.openxmlformats.org/officeDocument/2006/relationships/slideLayout" Target="../slideLayouts/slideLayout94.xml"/><Relationship Id="rId39" Type="http://schemas.openxmlformats.org/officeDocument/2006/relationships/slideLayout" Target="../slideLayouts/slideLayout97.xml"/><Relationship Id="rId38" Type="http://schemas.openxmlformats.org/officeDocument/2006/relationships/slideLayout" Target="../slideLayouts/slideLayout96.xml"/><Relationship Id="rId62" Type="http://schemas.openxmlformats.org/officeDocument/2006/relationships/slideLayout" Target="../slideLayouts/slideLayout120.xml"/><Relationship Id="rId61" Type="http://schemas.openxmlformats.org/officeDocument/2006/relationships/slideLayout" Target="../slideLayouts/slideLayout119.xml"/><Relationship Id="rId20" Type="http://schemas.openxmlformats.org/officeDocument/2006/relationships/slideLayout" Target="../slideLayouts/slideLayout78.xml"/><Relationship Id="rId64" Type="http://schemas.openxmlformats.org/officeDocument/2006/relationships/slideLayout" Target="../slideLayouts/slideLayout122.xml"/><Relationship Id="rId63" Type="http://schemas.openxmlformats.org/officeDocument/2006/relationships/slideLayout" Target="../slideLayouts/slideLayout121.xml"/><Relationship Id="rId22" Type="http://schemas.openxmlformats.org/officeDocument/2006/relationships/slideLayout" Target="../slideLayouts/slideLayout80.xml"/><Relationship Id="rId66" Type="http://schemas.openxmlformats.org/officeDocument/2006/relationships/slideLayout" Target="../slideLayouts/slideLayout124.xml"/><Relationship Id="rId21" Type="http://schemas.openxmlformats.org/officeDocument/2006/relationships/slideLayout" Target="../slideLayouts/slideLayout79.xml"/><Relationship Id="rId65" Type="http://schemas.openxmlformats.org/officeDocument/2006/relationships/slideLayout" Target="../slideLayouts/slideLayout123.xml"/><Relationship Id="rId24" Type="http://schemas.openxmlformats.org/officeDocument/2006/relationships/slideLayout" Target="../slideLayouts/slideLayout82.xml"/><Relationship Id="rId68" Type="http://schemas.openxmlformats.org/officeDocument/2006/relationships/theme" Target="../theme/theme3.xml"/><Relationship Id="rId23" Type="http://schemas.openxmlformats.org/officeDocument/2006/relationships/slideLayout" Target="../slideLayouts/slideLayout81.xml"/><Relationship Id="rId67" Type="http://schemas.openxmlformats.org/officeDocument/2006/relationships/slideLayout" Target="../slideLayouts/slideLayout125.xml"/><Relationship Id="rId60" Type="http://schemas.openxmlformats.org/officeDocument/2006/relationships/slideLayout" Target="../slideLayouts/slideLayout118.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29" Type="http://schemas.openxmlformats.org/officeDocument/2006/relationships/slideLayout" Target="../slideLayouts/slideLayout87.xml"/><Relationship Id="rId51" Type="http://schemas.openxmlformats.org/officeDocument/2006/relationships/slideLayout" Target="../slideLayouts/slideLayout109.xml"/><Relationship Id="rId50" Type="http://schemas.openxmlformats.org/officeDocument/2006/relationships/slideLayout" Target="../slideLayouts/slideLayout108.xml"/><Relationship Id="rId53" Type="http://schemas.openxmlformats.org/officeDocument/2006/relationships/slideLayout" Target="../slideLayouts/slideLayout111.xml"/><Relationship Id="rId52" Type="http://schemas.openxmlformats.org/officeDocument/2006/relationships/slideLayout" Target="../slideLayouts/slideLayout110.xml"/><Relationship Id="rId11" Type="http://schemas.openxmlformats.org/officeDocument/2006/relationships/slideLayout" Target="../slideLayouts/slideLayout69.xml"/><Relationship Id="rId55" Type="http://schemas.openxmlformats.org/officeDocument/2006/relationships/slideLayout" Target="../slideLayouts/slideLayout113.xml"/><Relationship Id="rId10" Type="http://schemas.openxmlformats.org/officeDocument/2006/relationships/slideLayout" Target="../slideLayouts/slideLayout68.xml"/><Relationship Id="rId54" Type="http://schemas.openxmlformats.org/officeDocument/2006/relationships/slideLayout" Target="../slideLayouts/slideLayout112.xml"/><Relationship Id="rId13" Type="http://schemas.openxmlformats.org/officeDocument/2006/relationships/slideLayout" Target="../slideLayouts/slideLayout71.xml"/><Relationship Id="rId57" Type="http://schemas.openxmlformats.org/officeDocument/2006/relationships/slideLayout" Target="../slideLayouts/slideLayout115.xml"/><Relationship Id="rId12" Type="http://schemas.openxmlformats.org/officeDocument/2006/relationships/slideLayout" Target="../slideLayouts/slideLayout70.xml"/><Relationship Id="rId56" Type="http://schemas.openxmlformats.org/officeDocument/2006/relationships/slideLayout" Target="../slideLayouts/slideLayout114.xml"/><Relationship Id="rId15" Type="http://schemas.openxmlformats.org/officeDocument/2006/relationships/slideLayout" Target="../slideLayouts/slideLayout73.xml"/><Relationship Id="rId59" Type="http://schemas.openxmlformats.org/officeDocument/2006/relationships/slideLayout" Target="../slideLayouts/slideLayout117.xml"/><Relationship Id="rId14" Type="http://schemas.openxmlformats.org/officeDocument/2006/relationships/slideLayout" Target="../slideLayouts/slideLayout72.xml"/><Relationship Id="rId58" Type="http://schemas.openxmlformats.org/officeDocument/2006/relationships/slideLayout" Target="../slideLayouts/slideLayout116.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2.xml"/><Relationship Id="rId42" Type="http://schemas.openxmlformats.org/officeDocument/2006/relationships/slideLayout" Target="../slideLayouts/slideLayout164.xml"/><Relationship Id="rId41" Type="http://schemas.openxmlformats.org/officeDocument/2006/relationships/slideLayout" Target="../slideLayouts/slideLayout163.xml"/><Relationship Id="rId44" Type="http://schemas.openxmlformats.org/officeDocument/2006/relationships/slideLayout" Target="../slideLayouts/slideLayout166.xml"/><Relationship Id="rId43" Type="http://schemas.openxmlformats.org/officeDocument/2006/relationships/slideLayout" Target="../slideLayouts/slideLayout165.xml"/><Relationship Id="rId46" Type="http://schemas.openxmlformats.org/officeDocument/2006/relationships/slideLayout" Target="../slideLayouts/slideLayout168.xml"/><Relationship Id="rId45" Type="http://schemas.openxmlformats.org/officeDocument/2006/relationships/slideLayout" Target="../slideLayouts/slideLayout167.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48" Type="http://schemas.openxmlformats.org/officeDocument/2006/relationships/slideLayout" Target="../slideLayouts/slideLayout170.xml"/><Relationship Id="rId47" Type="http://schemas.openxmlformats.org/officeDocument/2006/relationships/slideLayout" Target="../slideLayouts/slideLayout169.xml"/><Relationship Id="rId49" Type="http://schemas.openxmlformats.org/officeDocument/2006/relationships/slideLayout" Target="../slideLayouts/slideLayout171.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31" Type="http://schemas.openxmlformats.org/officeDocument/2006/relationships/slideLayout" Target="../slideLayouts/slideLayout153.xml"/><Relationship Id="rId30" Type="http://schemas.openxmlformats.org/officeDocument/2006/relationships/slideLayout" Target="../slideLayouts/slideLayout152.xml"/><Relationship Id="rId33" Type="http://schemas.openxmlformats.org/officeDocument/2006/relationships/slideLayout" Target="../slideLayouts/slideLayout155.xml"/><Relationship Id="rId32" Type="http://schemas.openxmlformats.org/officeDocument/2006/relationships/slideLayout" Target="../slideLayouts/slideLayout154.xml"/><Relationship Id="rId35" Type="http://schemas.openxmlformats.org/officeDocument/2006/relationships/slideLayout" Target="../slideLayouts/slideLayout157.xml"/><Relationship Id="rId34" Type="http://schemas.openxmlformats.org/officeDocument/2006/relationships/slideLayout" Target="../slideLayouts/slideLayout156.xml"/><Relationship Id="rId37" Type="http://schemas.openxmlformats.org/officeDocument/2006/relationships/slideLayout" Target="../slideLayouts/slideLayout159.xml"/><Relationship Id="rId36" Type="http://schemas.openxmlformats.org/officeDocument/2006/relationships/slideLayout" Target="../slideLayouts/slideLayout158.xml"/><Relationship Id="rId39" Type="http://schemas.openxmlformats.org/officeDocument/2006/relationships/slideLayout" Target="../slideLayouts/slideLayout161.xml"/><Relationship Id="rId38" Type="http://schemas.openxmlformats.org/officeDocument/2006/relationships/slideLayout" Target="../slideLayouts/slideLayout160.xml"/><Relationship Id="rId62" Type="http://schemas.openxmlformats.org/officeDocument/2006/relationships/slideLayout" Target="../slideLayouts/slideLayout184.xml"/><Relationship Id="rId61" Type="http://schemas.openxmlformats.org/officeDocument/2006/relationships/slideLayout" Target="../slideLayouts/slideLayout183.xml"/><Relationship Id="rId20" Type="http://schemas.openxmlformats.org/officeDocument/2006/relationships/slideLayout" Target="../slideLayouts/slideLayout142.xml"/><Relationship Id="rId64" Type="http://schemas.openxmlformats.org/officeDocument/2006/relationships/theme" Target="../theme/theme1.xml"/><Relationship Id="rId63" Type="http://schemas.openxmlformats.org/officeDocument/2006/relationships/slideLayout" Target="../slideLayouts/slideLayout185.xml"/><Relationship Id="rId22" Type="http://schemas.openxmlformats.org/officeDocument/2006/relationships/slideLayout" Target="../slideLayouts/slideLayout144.xml"/><Relationship Id="rId21" Type="http://schemas.openxmlformats.org/officeDocument/2006/relationships/slideLayout" Target="../slideLayouts/slideLayout143.xml"/><Relationship Id="rId24" Type="http://schemas.openxmlformats.org/officeDocument/2006/relationships/slideLayout" Target="../slideLayouts/slideLayout146.xml"/><Relationship Id="rId23" Type="http://schemas.openxmlformats.org/officeDocument/2006/relationships/slideLayout" Target="../slideLayouts/slideLayout145.xml"/><Relationship Id="rId60" Type="http://schemas.openxmlformats.org/officeDocument/2006/relationships/slideLayout" Target="../slideLayouts/slideLayout182.xml"/><Relationship Id="rId26" Type="http://schemas.openxmlformats.org/officeDocument/2006/relationships/slideLayout" Target="../slideLayouts/slideLayout148.xml"/><Relationship Id="rId25" Type="http://schemas.openxmlformats.org/officeDocument/2006/relationships/slideLayout" Target="../slideLayouts/slideLayout147.xml"/><Relationship Id="rId28" Type="http://schemas.openxmlformats.org/officeDocument/2006/relationships/slideLayout" Target="../slideLayouts/slideLayout150.xml"/><Relationship Id="rId27" Type="http://schemas.openxmlformats.org/officeDocument/2006/relationships/slideLayout" Target="../slideLayouts/slideLayout149.xml"/><Relationship Id="rId29" Type="http://schemas.openxmlformats.org/officeDocument/2006/relationships/slideLayout" Target="../slideLayouts/slideLayout151.xml"/><Relationship Id="rId51" Type="http://schemas.openxmlformats.org/officeDocument/2006/relationships/slideLayout" Target="../slideLayouts/slideLayout173.xml"/><Relationship Id="rId50" Type="http://schemas.openxmlformats.org/officeDocument/2006/relationships/slideLayout" Target="../slideLayouts/slideLayout172.xml"/><Relationship Id="rId53" Type="http://schemas.openxmlformats.org/officeDocument/2006/relationships/slideLayout" Target="../slideLayouts/slideLayout175.xml"/><Relationship Id="rId52" Type="http://schemas.openxmlformats.org/officeDocument/2006/relationships/slideLayout" Target="../slideLayouts/slideLayout174.xml"/><Relationship Id="rId11" Type="http://schemas.openxmlformats.org/officeDocument/2006/relationships/slideLayout" Target="../slideLayouts/slideLayout133.xml"/><Relationship Id="rId55" Type="http://schemas.openxmlformats.org/officeDocument/2006/relationships/slideLayout" Target="../slideLayouts/slideLayout177.xml"/><Relationship Id="rId10" Type="http://schemas.openxmlformats.org/officeDocument/2006/relationships/slideLayout" Target="../slideLayouts/slideLayout132.xml"/><Relationship Id="rId54" Type="http://schemas.openxmlformats.org/officeDocument/2006/relationships/slideLayout" Target="../slideLayouts/slideLayout176.xml"/><Relationship Id="rId13" Type="http://schemas.openxmlformats.org/officeDocument/2006/relationships/slideLayout" Target="../slideLayouts/slideLayout135.xml"/><Relationship Id="rId57" Type="http://schemas.openxmlformats.org/officeDocument/2006/relationships/slideLayout" Target="../slideLayouts/slideLayout179.xml"/><Relationship Id="rId12" Type="http://schemas.openxmlformats.org/officeDocument/2006/relationships/slideLayout" Target="../slideLayouts/slideLayout134.xml"/><Relationship Id="rId56" Type="http://schemas.openxmlformats.org/officeDocument/2006/relationships/slideLayout" Target="../slideLayouts/slideLayout178.xml"/><Relationship Id="rId15" Type="http://schemas.openxmlformats.org/officeDocument/2006/relationships/slideLayout" Target="../slideLayouts/slideLayout137.xml"/><Relationship Id="rId59" Type="http://schemas.openxmlformats.org/officeDocument/2006/relationships/slideLayout" Target="../slideLayouts/slideLayout181.xml"/><Relationship Id="rId14" Type="http://schemas.openxmlformats.org/officeDocument/2006/relationships/slideLayout" Target="../slideLayouts/slideLayout136.xml"/><Relationship Id="rId58" Type="http://schemas.openxmlformats.org/officeDocument/2006/relationships/slideLayout" Target="../slideLayouts/slideLayout180.xml"/><Relationship Id="rId17" Type="http://schemas.openxmlformats.org/officeDocument/2006/relationships/slideLayout" Target="../slideLayouts/slideLayout139.xml"/><Relationship Id="rId16" Type="http://schemas.openxmlformats.org/officeDocument/2006/relationships/slideLayout" Target="../slideLayouts/slideLayout138.xml"/><Relationship Id="rId19" Type="http://schemas.openxmlformats.org/officeDocument/2006/relationships/slideLayout" Target="../slideLayouts/slideLayout141.xml"/><Relationship Id="rId18"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 id="2147483708"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96" name="Shape 596"/>
        <p:cNvGrpSpPr/>
        <p:nvPr/>
      </p:nvGrpSpPr>
      <p:grpSpPr>
        <a:xfrm>
          <a:off x="0" y="0"/>
          <a:ext cx="0" cy="0"/>
          <a:chOff x="0" y="0"/>
          <a:chExt cx="0" cy="0"/>
        </a:xfrm>
      </p:grpSpPr>
      <p:sp>
        <p:nvSpPr>
          <p:cNvPr id="597" name="Google Shape;597;p63"/>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8" name="Google Shape;598;p63"/>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9" name="Google Shape;599;p63"/>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600" name="Google Shape;600;p63"/>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601" name="Google Shape;601;p63"/>
          <p:cNvPicPr preferRelativeResize="0"/>
          <p:nvPr/>
        </p:nvPicPr>
        <p:blipFill rotWithShape="1">
          <a:blip r:embed="rId3">
            <a:alphaModFix/>
          </a:blip>
          <a:srcRect b="0" l="0" r="0" t="0"/>
          <a:stretch/>
        </p:blipFill>
        <p:spPr>
          <a:xfrm>
            <a:off x="3787140" y="6446520"/>
            <a:ext cx="4610100" cy="311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84" name="Shape 1184"/>
        <p:cNvGrpSpPr/>
        <p:nvPr/>
      </p:nvGrpSpPr>
      <p:grpSpPr>
        <a:xfrm>
          <a:off x="0" y="0"/>
          <a:ext cx="0" cy="0"/>
          <a:chOff x="0" y="0"/>
          <a:chExt cx="0" cy="0"/>
        </a:xfrm>
      </p:grpSpPr>
      <p:sp>
        <p:nvSpPr>
          <p:cNvPr id="1185" name="Google Shape;1185;p128"/>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sz="1200">
                <a:solidFill>
                  <a:srgbClr val="232F3E"/>
                </a:solidFill>
                <a:latin typeface="Play"/>
                <a:ea typeface="Play"/>
                <a:cs typeface="Play"/>
                <a:sym typeface="Play"/>
              </a:defRPr>
            </a:lvl1pPr>
            <a:lvl2pPr indent="0" lvl="1" marL="0" marR="0" rtl="0" algn="r">
              <a:spcBef>
                <a:spcPts val="0"/>
              </a:spcBef>
              <a:buNone/>
              <a:defRPr sz="1200">
                <a:solidFill>
                  <a:srgbClr val="232F3E"/>
                </a:solidFill>
                <a:latin typeface="Play"/>
                <a:ea typeface="Play"/>
                <a:cs typeface="Play"/>
                <a:sym typeface="Play"/>
              </a:defRPr>
            </a:lvl2pPr>
            <a:lvl3pPr indent="0" lvl="2" marL="0" marR="0" rtl="0" algn="r">
              <a:spcBef>
                <a:spcPts val="0"/>
              </a:spcBef>
              <a:buNone/>
              <a:defRPr sz="1200">
                <a:solidFill>
                  <a:srgbClr val="232F3E"/>
                </a:solidFill>
                <a:latin typeface="Play"/>
                <a:ea typeface="Play"/>
                <a:cs typeface="Play"/>
                <a:sym typeface="Play"/>
              </a:defRPr>
            </a:lvl3pPr>
            <a:lvl4pPr indent="0" lvl="3" marL="0" marR="0" rtl="0" algn="r">
              <a:spcBef>
                <a:spcPts val="0"/>
              </a:spcBef>
              <a:buNone/>
              <a:defRPr sz="1200">
                <a:solidFill>
                  <a:srgbClr val="232F3E"/>
                </a:solidFill>
                <a:latin typeface="Play"/>
                <a:ea typeface="Play"/>
                <a:cs typeface="Play"/>
                <a:sym typeface="Play"/>
              </a:defRPr>
            </a:lvl4pPr>
            <a:lvl5pPr indent="0" lvl="4" marL="0" marR="0" rtl="0" algn="r">
              <a:spcBef>
                <a:spcPts val="0"/>
              </a:spcBef>
              <a:buNone/>
              <a:defRPr sz="1200">
                <a:solidFill>
                  <a:srgbClr val="232F3E"/>
                </a:solidFill>
                <a:latin typeface="Play"/>
                <a:ea typeface="Play"/>
                <a:cs typeface="Play"/>
                <a:sym typeface="Play"/>
              </a:defRPr>
            </a:lvl5pPr>
            <a:lvl6pPr indent="0" lvl="5" marL="0" marR="0" rtl="0" algn="r">
              <a:spcBef>
                <a:spcPts val="0"/>
              </a:spcBef>
              <a:buNone/>
              <a:defRPr sz="1200">
                <a:solidFill>
                  <a:srgbClr val="232F3E"/>
                </a:solidFill>
                <a:latin typeface="Play"/>
                <a:ea typeface="Play"/>
                <a:cs typeface="Play"/>
                <a:sym typeface="Play"/>
              </a:defRPr>
            </a:lvl6pPr>
            <a:lvl7pPr indent="0" lvl="6" marL="0" marR="0" rtl="0" algn="r">
              <a:spcBef>
                <a:spcPts val="0"/>
              </a:spcBef>
              <a:buNone/>
              <a:defRPr sz="1200">
                <a:solidFill>
                  <a:srgbClr val="232F3E"/>
                </a:solidFill>
                <a:latin typeface="Play"/>
                <a:ea typeface="Play"/>
                <a:cs typeface="Play"/>
                <a:sym typeface="Play"/>
              </a:defRPr>
            </a:lvl7pPr>
            <a:lvl8pPr indent="0" lvl="7" marL="0" marR="0" rtl="0" algn="r">
              <a:spcBef>
                <a:spcPts val="0"/>
              </a:spcBef>
              <a:buNone/>
              <a:defRPr sz="1200">
                <a:solidFill>
                  <a:srgbClr val="232F3E"/>
                </a:solidFill>
                <a:latin typeface="Play"/>
                <a:ea typeface="Play"/>
                <a:cs typeface="Play"/>
                <a:sym typeface="Play"/>
              </a:defRPr>
            </a:lvl8pPr>
            <a:lvl9pPr indent="0" lvl="8" marL="0" marR="0" rt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86" name="Google Shape;1186;p128"/>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87" name="Google Shape;1187;p128"/>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1188" name="Google Shape;1188;p128"/>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189" name="Google Shape;1189;p128"/>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 id="2147483816" r:id="rId47"/>
    <p:sldLayoutId id="2147483817" r:id="rId48"/>
    <p:sldLayoutId id="2147483818" r:id="rId49"/>
    <p:sldLayoutId id="2147483819" r:id="rId50"/>
    <p:sldLayoutId id="2147483820" r:id="rId51"/>
    <p:sldLayoutId id="2147483821" r:id="rId52"/>
    <p:sldLayoutId id="2147483822" r:id="rId53"/>
    <p:sldLayoutId id="2147483823" r:id="rId54"/>
    <p:sldLayoutId id="2147483824" r:id="rId55"/>
    <p:sldLayoutId id="2147483825" r:id="rId56"/>
    <p:sldLayoutId id="2147483826" r:id="rId57"/>
    <p:sldLayoutId id="2147483827" r:id="rId58"/>
    <p:sldLayoutId id="2147483828" r:id="rId59"/>
    <p:sldLayoutId id="2147483829" r:id="rId60"/>
    <p:sldLayoutId id="2147483830" r:id="rId61"/>
    <p:sldLayoutId id="2147483831" r:id="rId62"/>
    <p:sldLayoutId id="2147483832"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47.png"/><Relationship Id="rId7" Type="http://schemas.openxmlformats.org/officeDocument/2006/relationships/image" Target="../media/image50.png"/><Relationship Id="rId8"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73.png"/><Relationship Id="rId6"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80.png"/><Relationship Id="rId5" Type="http://schemas.openxmlformats.org/officeDocument/2006/relationships/image" Target="../media/image70.png"/><Relationship Id="rId6"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81.png"/><Relationship Id="rId6"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92.png"/><Relationship Id="rId5"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94.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62.png"/><Relationship Id="rId7" Type="http://schemas.openxmlformats.org/officeDocument/2006/relationships/image" Target="../media/image86.png"/><Relationship Id="rId8"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hyperlink" Target="https://support.aws.amazon.com/#/contacts/aws-academ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56" name="Google Shape;1756;p189"/>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Securing Access</a:t>
            </a:r>
            <a:endParaRPr/>
          </a:p>
        </p:txBody>
      </p:sp>
      <p:sp>
        <p:nvSpPr>
          <p:cNvPr id="1757" name="Google Shape;1757;p189"/>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28" name="Google Shape;1828;p19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Design principles for the security pillar</a:t>
            </a:r>
            <a:endParaRPr/>
          </a:p>
        </p:txBody>
      </p:sp>
      <p:pic>
        <p:nvPicPr>
          <p:cNvPr id="1829" name="Google Shape;1829;p198"/>
          <p:cNvPicPr preferRelativeResize="0"/>
          <p:nvPr>
            <p:ph idx="2" type="pic"/>
          </p:nvPr>
        </p:nvPicPr>
        <p:blipFill rotWithShape="1">
          <a:blip r:embed="rId3">
            <a:alphaModFix/>
          </a:blip>
          <a:srcRect b="0" l="0" r="0" t="0"/>
          <a:stretch/>
        </p:blipFill>
        <p:spPr>
          <a:xfrm>
            <a:off x="1324610" y="1260522"/>
            <a:ext cx="1645920" cy="1648911"/>
          </a:xfrm>
          <a:prstGeom prst="rect">
            <a:avLst/>
          </a:prstGeom>
          <a:noFill/>
          <a:ln>
            <a:noFill/>
          </a:ln>
        </p:spPr>
      </p:pic>
      <p:sp>
        <p:nvSpPr>
          <p:cNvPr id="1830" name="Google Shape;1830;p198"/>
          <p:cNvSpPr txBox="1"/>
          <p:nvPr>
            <p:ph idx="1" type="body"/>
          </p:nvPr>
        </p:nvSpPr>
        <p:spPr>
          <a:xfrm>
            <a:off x="753110" y="2880360"/>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Implement a strong </a:t>
            </a:r>
            <a:br>
              <a:rPr lang="en-US"/>
            </a:br>
            <a:r>
              <a:rPr lang="en-US"/>
              <a:t>identity foundation.</a:t>
            </a:r>
            <a:endParaRPr/>
          </a:p>
        </p:txBody>
      </p:sp>
      <p:pic>
        <p:nvPicPr>
          <p:cNvPr id="1831" name="Google Shape;1831;p198"/>
          <p:cNvPicPr preferRelativeResize="0"/>
          <p:nvPr>
            <p:ph idx="9" type="pic"/>
          </p:nvPr>
        </p:nvPicPr>
        <p:blipFill rotWithShape="1">
          <a:blip r:embed="rId4">
            <a:alphaModFix/>
          </a:blip>
          <a:srcRect b="0" l="0" r="0" t="0"/>
          <a:stretch/>
        </p:blipFill>
        <p:spPr>
          <a:xfrm>
            <a:off x="5226052" y="1260271"/>
            <a:ext cx="1646237" cy="1649412"/>
          </a:xfrm>
          <a:prstGeom prst="rect">
            <a:avLst/>
          </a:prstGeom>
          <a:noFill/>
          <a:ln>
            <a:noFill/>
          </a:ln>
        </p:spPr>
      </p:pic>
      <p:sp>
        <p:nvSpPr>
          <p:cNvPr id="1832" name="Google Shape;1832;p198"/>
          <p:cNvSpPr txBox="1"/>
          <p:nvPr>
            <p:ph idx="13" type="body"/>
          </p:nvPr>
        </p:nvSpPr>
        <p:spPr>
          <a:xfrm>
            <a:off x="4654710" y="2880360"/>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Protect data in transit </a:t>
            </a:r>
            <a:br>
              <a:rPr lang="en-US"/>
            </a:br>
            <a:r>
              <a:rPr lang="en-US"/>
              <a:t>and at rest.</a:t>
            </a:r>
            <a:endParaRPr/>
          </a:p>
        </p:txBody>
      </p:sp>
      <p:pic>
        <p:nvPicPr>
          <p:cNvPr id="1833" name="Google Shape;1833;p198"/>
          <p:cNvPicPr preferRelativeResize="0"/>
          <p:nvPr>
            <p:ph idx="5" type="pic"/>
          </p:nvPr>
        </p:nvPicPr>
        <p:blipFill rotWithShape="1">
          <a:blip r:embed="rId5">
            <a:alphaModFix/>
          </a:blip>
          <a:srcRect b="0" l="0" r="0" t="0"/>
          <a:stretch/>
        </p:blipFill>
        <p:spPr>
          <a:xfrm>
            <a:off x="9127809" y="1260522"/>
            <a:ext cx="1645920" cy="1648911"/>
          </a:xfrm>
          <a:prstGeom prst="rect">
            <a:avLst/>
          </a:prstGeom>
          <a:noFill/>
          <a:ln>
            <a:noFill/>
          </a:ln>
        </p:spPr>
      </p:pic>
      <p:sp>
        <p:nvSpPr>
          <p:cNvPr id="1834" name="Google Shape;1834;p198"/>
          <p:cNvSpPr txBox="1"/>
          <p:nvPr>
            <p:ph idx="6" type="body"/>
          </p:nvPr>
        </p:nvSpPr>
        <p:spPr>
          <a:xfrm>
            <a:off x="8556309" y="2880360"/>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Apply security </a:t>
            </a:r>
            <a:br>
              <a:rPr lang="en-US"/>
            </a:br>
            <a:r>
              <a:rPr lang="en-US"/>
              <a:t>at all layers.</a:t>
            </a:r>
            <a:endParaRPr/>
          </a:p>
        </p:txBody>
      </p:sp>
      <p:pic>
        <p:nvPicPr>
          <p:cNvPr id="1835" name="Google Shape;1835;p198"/>
          <p:cNvPicPr preferRelativeResize="0"/>
          <p:nvPr>
            <p:ph idx="14" type="pic"/>
          </p:nvPr>
        </p:nvPicPr>
        <p:blipFill rotWithShape="1">
          <a:blip r:embed="rId6">
            <a:alphaModFix/>
          </a:blip>
          <a:srcRect b="0" l="0" r="0" t="0"/>
          <a:stretch/>
        </p:blipFill>
        <p:spPr>
          <a:xfrm>
            <a:off x="982353" y="3944721"/>
            <a:ext cx="1646237" cy="1649412"/>
          </a:xfrm>
          <a:prstGeom prst="rect">
            <a:avLst/>
          </a:prstGeom>
          <a:noFill/>
          <a:ln>
            <a:noFill/>
          </a:ln>
        </p:spPr>
      </p:pic>
      <p:sp>
        <p:nvSpPr>
          <p:cNvPr id="1836" name="Google Shape;1836;p198"/>
          <p:cNvSpPr txBox="1"/>
          <p:nvPr>
            <p:ph idx="15" type="body"/>
          </p:nvPr>
        </p:nvSpPr>
        <p:spPr>
          <a:xfrm>
            <a:off x="411011" y="5449771"/>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Keep people away </a:t>
            </a:r>
            <a:br>
              <a:rPr lang="en-US"/>
            </a:br>
            <a:r>
              <a:rPr lang="en-US"/>
              <a:t>from data.</a:t>
            </a:r>
            <a:endParaRPr/>
          </a:p>
        </p:txBody>
      </p:sp>
      <p:pic>
        <p:nvPicPr>
          <p:cNvPr id="1837" name="Google Shape;1837;p198"/>
          <p:cNvPicPr preferRelativeResize="0"/>
          <p:nvPr>
            <p:ph idx="3" type="pic"/>
          </p:nvPr>
        </p:nvPicPr>
        <p:blipFill rotWithShape="1">
          <a:blip r:embed="rId7">
            <a:alphaModFix/>
          </a:blip>
          <a:srcRect b="0" l="0" r="0" t="0"/>
          <a:stretch/>
        </p:blipFill>
        <p:spPr>
          <a:xfrm>
            <a:off x="3843028" y="3944972"/>
            <a:ext cx="1645920" cy="1648911"/>
          </a:xfrm>
          <a:prstGeom prst="rect">
            <a:avLst/>
          </a:prstGeom>
          <a:noFill/>
          <a:ln>
            <a:noFill/>
          </a:ln>
        </p:spPr>
      </p:pic>
      <p:sp>
        <p:nvSpPr>
          <p:cNvPr id="1838" name="Google Shape;1838;p198"/>
          <p:cNvSpPr txBox="1"/>
          <p:nvPr>
            <p:ph idx="4" type="body"/>
          </p:nvPr>
        </p:nvSpPr>
        <p:spPr>
          <a:xfrm>
            <a:off x="3271528" y="5449771"/>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Maintain </a:t>
            </a:r>
            <a:br>
              <a:rPr lang="en-US"/>
            </a:br>
            <a:r>
              <a:rPr lang="en-US"/>
              <a:t>traceability.</a:t>
            </a:r>
            <a:endParaRPr/>
          </a:p>
        </p:txBody>
      </p:sp>
      <p:pic>
        <p:nvPicPr>
          <p:cNvPr id="1839" name="Google Shape;1839;p198"/>
          <p:cNvPicPr preferRelativeResize="0"/>
          <p:nvPr>
            <p:ph idx="16" type="pic"/>
          </p:nvPr>
        </p:nvPicPr>
        <p:blipFill rotWithShape="1">
          <a:blip r:embed="rId8">
            <a:alphaModFix/>
          </a:blip>
          <a:srcRect b="0" l="0" r="0" t="0"/>
          <a:stretch/>
        </p:blipFill>
        <p:spPr>
          <a:xfrm>
            <a:off x="6715125" y="3944721"/>
            <a:ext cx="1646238" cy="1649412"/>
          </a:xfrm>
          <a:prstGeom prst="rect">
            <a:avLst/>
          </a:prstGeom>
          <a:noFill/>
          <a:ln>
            <a:noFill/>
          </a:ln>
        </p:spPr>
      </p:pic>
      <p:sp>
        <p:nvSpPr>
          <p:cNvPr id="1840" name="Google Shape;1840;p198"/>
          <p:cNvSpPr txBox="1"/>
          <p:nvPr>
            <p:ph idx="17" type="body"/>
          </p:nvPr>
        </p:nvSpPr>
        <p:spPr>
          <a:xfrm>
            <a:off x="6132045" y="5449771"/>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Prepare for </a:t>
            </a:r>
            <a:br>
              <a:rPr lang="en-US"/>
            </a:br>
            <a:r>
              <a:rPr lang="en-US"/>
              <a:t>security events.</a:t>
            </a:r>
            <a:endParaRPr/>
          </a:p>
        </p:txBody>
      </p:sp>
      <p:pic>
        <p:nvPicPr>
          <p:cNvPr id="1841" name="Google Shape;1841;p198"/>
          <p:cNvPicPr preferRelativeResize="0"/>
          <p:nvPr>
            <p:ph idx="7" type="pic"/>
          </p:nvPr>
        </p:nvPicPr>
        <p:blipFill rotWithShape="1">
          <a:blip r:embed="rId9">
            <a:alphaModFix/>
          </a:blip>
          <a:srcRect b="0" l="0" r="0" t="0"/>
          <a:stretch/>
        </p:blipFill>
        <p:spPr>
          <a:xfrm>
            <a:off x="9492306" y="3944721"/>
            <a:ext cx="1646238" cy="1649413"/>
          </a:xfrm>
          <a:prstGeom prst="rect">
            <a:avLst/>
          </a:prstGeom>
          <a:noFill/>
          <a:ln>
            <a:noFill/>
          </a:ln>
        </p:spPr>
      </p:pic>
      <p:sp>
        <p:nvSpPr>
          <p:cNvPr id="1842" name="Google Shape;1842;p198"/>
          <p:cNvSpPr txBox="1"/>
          <p:nvPr>
            <p:ph idx="8" type="body"/>
          </p:nvPr>
        </p:nvSpPr>
        <p:spPr>
          <a:xfrm>
            <a:off x="8992562" y="5449771"/>
            <a:ext cx="2788920" cy="54864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32F3E"/>
              </a:buClr>
              <a:buSzPts val="1600"/>
              <a:buNone/>
            </a:pPr>
            <a:r>
              <a:rPr lang="en-US"/>
              <a:t>Automate security </a:t>
            </a:r>
            <a:br>
              <a:rPr lang="en-US"/>
            </a:br>
            <a:r>
              <a:rPr lang="en-US"/>
              <a:t>best practices.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48" name="Google Shape;1848;p19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User permissions to access resources</a:t>
            </a:r>
            <a:endParaRPr/>
          </a:p>
        </p:txBody>
      </p:sp>
      <p:grpSp>
        <p:nvGrpSpPr>
          <p:cNvPr id="1849" name="Google Shape;1849;p199"/>
          <p:cNvGrpSpPr/>
          <p:nvPr/>
        </p:nvGrpSpPr>
        <p:grpSpPr>
          <a:xfrm>
            <a:off x="1324094" y="1268276"/>
            <a:ext cx="8493166" cy="4695920"/>
            <a:chOff x="1324094" y="1268276"/>
            <a:chExt cx="8493166" cy="4695920"/>
          </a:xfrm>
        </p:grpSpPr>
        <p:pic>
          <p:nvPicPr>
            <p:cNvPr id="1850" name="Google Shape;1850;p199"/>
            <p:cNvPicPr preferRelativeResize="0"/>
            <p:nvPr/>
          </p:nvPicPr>
          <p:blipFill rotWithShape="1">
            <a:blip r:embed="rId3">
              <a:alphaModFix/>
            </a:blip>
            <a:srcRect b="0" l="0" r="0" t="0"/>
            <a:stretch/>
          </p:blipFill>
          <p:spPr>
            <a:xfrm>
              <a:off x="1324094" y="2536624"/>
              <a:ext cx="1003755" cy="1003755"/>
            </a:xfrm>
            <a:prstGeom prst="rect">
              <a:avLst/>
            </a:prstGeom>
            <a:noFill/>
            <a:ln>
              <a:noFill/>
            </a:ln>
          </p:spPr>
        </p:pic>
        <p:sp>
          <p:nvSpPr>
            <p:cNvPr id="1851" name="Google Shape;1851;p199"/>
            <p:cNvSpPr/>
            <p:nvPr/>
          </p:nvSpPr>
          <p:spPr>
            <a:xfrm>
              <a:off x="1514027" y="3502388"/>
              <a:ext cx="62388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2"/>
                  </a:solidFill>
                  <a:latin typeface="Calibri"/>
                  <a:ea typeface="Calibri"/>
                  <a:cs typeface="Calibri"/>
                  <a:sym typeface="Calibri"/>
                </a:rPr>
                <a:t>John</a:t>
              </a:r>
              <a:endParaRPr sz="1800">
                <a:solidFill>
                  <a:schemeClr val="dk2"/>
                </a:solidFill>
                <a:latin typeface="Play"/>
                <a:ea typeface="Play"/>
                <a:cs typeface="Play"/>
                <a:sym typeface="Play"/>
              </a:endParaRPr>
            </a:p>
          </p:txBody>
        </p:sp>
        <p:cxnSp>
          <p:nvCxnSpPr>
            <p:cNvPr id="1852" name="Google Shape;1852;p199"/>
            <p:cNvCxnSpPr/>
            <p:nvPr/>
          </p:nvCxnSpPr>
          <p:spPr>
            <a:xfrm>
              <a:off x="2507198" y="3145984"/>
              <a:ext cx="972673" cy="0"/>
            </a:xfrm>
            <a:prstGeom prst="straightConnector1">
              <a:avLst/>
            </a:prstGeom>
            <a:noFill/>
            <a:ln cap="flat" cmpd="sng" w="25400">
              <a:solidFill>
                <a:srgbClr val="005276"/>
              </a:solidFill>
              <a:prstDash val="solid"/>
              <a:round/>
              <a:headEnd len="sm" w="sm" type="none"/>
              <a:tailEnd len="med" w="med" type="stealth"/>
            </a:ln>
          </p:spPr>
        </p:cxnSp>
        <p:pic>
          <p:nvPicPr>
            <p:cNvPr id="1853" name="Google Shape;1853;p199"/>
            <p:cNvPicPr preferRelativeResize="0"/>
            <p:nvPr/>
          </p:nvPicPr>
          <p:blipFill rotWithShape="1">
            <a:blip r:embed="rId4">
              <a:alphaModFix/>
            </a:blip>
            <a:srcRect b="0" l="0" r="0" t="0"/>
            <a:stretch/>
          </p:blipFill>
          <p:spPr>
            <a:xfrm>
              <a:off x="3135851" y="1268276"/>
              <a:ext cx="4531461" cy="4531461"/>
            </a:xfrm>
            <a:prstGeom prst="rect">
              <a:avLst/>
            </a:prstGeom>
            <a:noFill/>
            <a:ln>
              <a:noFill/>
            </a:ln>
          </p:spPr>
        </p:pic>
        <p:sp>
          <p:nvSpPr>
            <p:cNvPr id="1854" name="Google Shape;1854;p199"/>
            <p:cNvSpPr/>
            <p:nvPr/>
          </p:nvSpPr>
          <p:spPr>
            <a:xfrm>
              <a:off x="4465411" y="5594864"/>
              <a:ext cx="20319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IAM policy</a:t>
              </a:r>
              <a:endParaRPr/>
            </a:p>
          </p:txBody>
        </p:sp>
        <p:sp>
          <p:nvSpPr>
            <p:cNvPr id="1855" name="Google Shape;1855;p199"/>
            <p:cNvSpPr/>
            <p:nvPr/>
          </p:nvSpPr>
          <p:spPr>
            <a:xfrm>
              <a:off x="5242960" y="1953167"/>
              <a:ext cx="9317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Allow </a:t>
              </a:r>
              <a:endParaRPr/>
            </a:p>
          </p:txBody>
        </p:sp>
        <p:sp>
          <p:nvSpPr>
            <p:cNvPr id="1856" name="Google Shape;1856;p199"/>
            <p:cNvSpPr/>
            <p:nvPr/>
          </p:nvSpPr>
          <p:spPr>
            <a:xfrm>
              <a:off x="5242960" y="3217422"/>
              <a:ext cx="15870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Read only</a:t>
              </a:r>
              <a:endParaRPr/>
            </a:p>
          </p:txBody>
        </p:sp>
        <p:sp>
          <p:nvSpPr>
            <p:cNvPr id="1857" name="Google Shape;1857;p199"/>
            <p:cNvSpPr/>
            <p:nvPr/>
          </p:nvSpPr>
          <p:spPr>
            <a:xfrm>
              <a:off x="5242960" y="4469672"/>
              <a:ext cx="15870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Explicit deny</a:t>
              </a:r>
              <a:endParaRPr/>
            </a:p>
          </p:txBody>
        </p:sp>
        <p:cxnSp>
          <p:nvCxnSpPr>
            <p:cNvPr id="1858" name="Google Shape;1858;p199"/>
            <p:cNvCxnSpPr/>
            <p:nvPr/>
          </p:nvCxnSpPr>
          <p:spPr>
            <a:xfrm>
              <a:off x="7092397" y="2218897"/>
              <a:ext cx="1009935" cy="0"/>
            </a:xfrm>
            <a:prstGeom prst="straightConnector1">
              <a:avLst/>
            </a:prstGeom>
            <a:noFill/>
            <a:ln cap="flat" cmpd="sng" w="25400">
              <a:solidFill>
                <a:srgbClr val="005276"/>
              </a:solidFill>
              <a:prstDash val="solid"/>
              <a:round/>
              <a:headEnd len="sm" w="sm" type="none"/>
              <a:tailEnd len="med" w="med" type="stealth"/>
            </a:ln>
          </p:spPr>
        </p:cxnSp>
        <p:pic>
          <p:nvPicPr>
            <p:cNvPr id="1859" name="Google Shape;1859;p199"/>
            <p:cNvPicPr preferRelativeResize="0"/>
            <p:nvPr/>
          </p:nvPicPr>
          <p:blipFill rotWithShape="1">
            <a:blip r:embed="rId5">
              <a:alphaModFix/>
            </a:blip>
            <a:srcRect b="0" l="0" r="0" t="0"/>
            <a:stretch/>
          </p:blipFill>
          <p:spPr>
            <a:xfrm>
              <a:off x="7434273" y="1832117"/>
              <a:ext cx="326183" cy="244637"/>
            </a:xfrm>
            <a:prstGeom prst="rect">
              <a:avLst/>
            </a:prstGeom>
            <a:noFill/>
            <a:ln>
              <a:noFill/>
            </a:ln>
          </p:spPr>
        </p:pic>
        <p:pic>
          <p:nvPicPr>
            <p:cNvPr id="1860" name="Google Shape;1860;p199"/>
            <p:cNvPicPr preferRelativeResize="0"/>
            <p:nvPr/>
          </p:nvPicPr>
          <p:blipFill rotWithShape="1">
            <a:blip r:embed="rId6">
              <a:alphaModFix/>
            </a:blip>
            <a:srcRect b="0" l="0" r="0" t="0"/>
            <a:stretch/>
          </p:blipFill>
          <p:spPr>
            <a:xfrm>
              <a:off x="8066586" y="1542120"/>
              <a:ext cx="1102729" cy="1102729"/>
            </a:xfrm>
            <a:prstGeom prst="rect">
              <a:avLst/>
            </a:prstGeom>
            <a:noFill/>
            <a:ln>
              <a:noFill/>
            </a:ln>
          </p:spPr>
        </p:pic>
        <p:sp>
          <p:nvSpPr>
            <p:cNvPr id="1861" name="Google Shape;1861;p199"/>
            <p:cNvSpPr txBox="1"/>
            <p:nvPr/>
          </p:nvSpPr>
          <p:spPr>
            <a:xfrm>
              <a:off x="7958162" y="2528901"/>
              <a:ext cx="14141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S3 bucket 1</a:t>
              </a:r>
              <a:endParaRPr/>
            </a:p>
          </p:txBody>
        </p:sp>
        <p:cxnSp>
          <p:nvCxnSpPr>
            <p:cNvPr id="1862" name="Google Shape;1862;p199"/>
            <p:cNvCxnSpPr/>
            <p:nvPr/>
          </p:nvCxnSpPr>
          <p:spPr>
            <a:xfrm>
              <a:off x="7092397" y="3435843"/>
              <a:ext cx="1009935" cy="0"/>
            </a:xfrm>
            <a:prstGeom prst="straightConnector1">
              <a:avLst/>
            </a:prstGeom>
            <a:noFill/>
            <a:ln cap="flat" cmpd="sng" w="25400">
              <a:solidFill>
                <a:srgbClr val="005276"/>
              </a:solidFill>
              <a:prstDash val="solid"/>
              <a:round/>
              <a:headEnd len="sm" w="sm" type="none"/>
              <a:tailEnd len="med" w="med" type="stealth"/>
            </a:ln>
          </p:spPr>
        </p:cxnSp>
        <p:pic>
          <p:nvPicPr>
            <p:cNvPr id="1863" name="Google Shape;1863;p199"/>
            <p:cNvPicPr preferRelativeResize="0"/>
            <p:nvPr/>
          </p:nvPicPr>
          <p:blipFill rotWithShape="1">
            <a:blip r:embed="rId5">
              <a:alphaModFix/>
            </a:blip>
            <a:srcRect b="0" l="0" r="0" t="0"/>
            <a:stretch/>
          </p:blipFill>
          <p:spPr>
            <a:xfrm>
              <a:off x="7434273" y="3081797"/>
              <a:ext cx="326183" cy="244637"/>
            </a:xfrm>
            <a:prstGeom prst="rect">
              <a:avLst/>
            </a:prstGeom>
            <a:noFill/>
            <a:ln>
              <a:noFill/>
            </a:ln>
          </p:spPr>
        </p:pic>
        <p:pic>
          <p:nvPicPr>
            <p:cNvPr id="1864" name="Google Shape;1864;p199"/>
            <p:cNvPicPr preferRelativeResize="0"/>
            <p:nvPr/>
          </p:nvPicPr>
          <p:blipFill rotWithShape="1">
            <a:blip r:embed="rId6">
              <a:alphaModFix/>
            </a:blip>
            <a:srcRect b="0" l="0" r="0" t="0"/>
            <a:stretch/>
          </p:blipFill>
          <p:spPr>
            <a:xfrm>
              <a:off x="8066586" y="2905076"/>
              <a:ext cx="1102729" cy="1102729"/>
            </a:xfrm>
            <a:prstGeom prst="rect">
              <a:avLst/>
            </a:prstGeom>
            <a:noFill/>
            <a:ln>
              <a:noFill/>
            </a:ln>
          </p:spPr>
        </p:pic>
        <p:sp>
          <p:nvSpPr>
            <p:cNvPr id="1865" name="Google Shape;1865;p199"/>
            <p:cNvSpPr txBox="1"/>
            <p:nvPr/>
          </p:nvSpPr>
          <p:spPr>
            <a:xfrm>
              <a:off x="7958162" y="3885014"/>
              <a:ext cx="14141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S3 bucket 2</a:t>
              </a:r>
              <a:endParaRPr/>
            </a:p>
          </p:txBody>
        </p:sp>
        <p:cxnSp>
          <p:nvCxnSpPr>
            <p:cNvPr id="1866" name="Google Shape;1866;p199"/>
            <p:cNvCxnSpPr/>
            <p:nvPr/>
          </p:nvCxnSpPr>
          <p:spPr>
            <a:xfrm>
              <a:off x="7092397" y="4679607"/>
              <a:ext cx="1009935" cy="0"/>
            </a:xfrm>
            <a:prstGeom prst="straightConnector1">
              <a:avLst/>
            </a:prstGeom>
            <a:noFill/>
            <a:ln cap="flat" cmpd="sng" w="25400">
              <a:solidFill>
                <a:srgbClr val="005276"/>
              </a:solidFill>
              <a:prstDash val="solid"/>
              <a:round/>
              <a:headEnd len="sm" w="sm" type="none"/>
              <a:tailEnd len="med" w="med" type="stealth"/>
            </a:ln>
          </p:spPr>
        </p:cxnSp>
        <p:pic>
          <p:nvPicPr>
            <p:cNvPr id="1867" name="Google Shape;1867;p199"/>
            <p:cNvPicPr preferRelativeResize="0"/>
            <p:nvPr/>
          </p:nvPicPr>
          <p:blipFill rotWithShape="1">
            <a:blip r:embed="rId7">
              <a:alphaModFix/>
            </a:blip>
            <a:srcRect b="0" l="0" r="0" t="0"/>
            <a:stretch/>
          </p:blipFill>
          <p:spPr>
            <a:xfrm>
              <a:off x="7481648" y="4362210"/>
              <a:ext cx="231432" cy="231432"/>
            </a:xfrm>
            <a:prstGeom prst="rect">
              <a:avLst/>
            </a:prstGeom>
            <a:noFill/>
            <a:ln>
              <a:noFill/>
            </a:ln>
          </p:spPr>
        </p:pic>
        <p:pic>
          <p:nvPicPr>
            <p:cNvPr id="1868" name="Google Shape;1868;p199"/>
            <p:cNvPicPr preferRelativeResize="0"/>
            <p:nvPr/>
          </p:nvPicPr>
          <p:blipFill rotWithShape="1">
            <a:blip r:embed="rId8">
              <a:alphaModFix/>
            </a:blip>
            <a:srcRect b="0" l="0" r="0" t="0"/>
            <a:stretch/>
          </p:blipFill>
          <p:spPr>
            <a:xfrm>
              <a:off x="8194088" y="4317808"/>
              <a:ext cx="847724" cy="847724"/>
            </a:xfrm>
            <a:prstGeom prst="rect">
              <a:avLst/>
            </a:prstGeom>
            <a:noFill/>
            <a:ln>
              <a:noFill/>
            </a:ln>
          </p:spPr>
        </p:pic>
        <p:sp>
          <p:nvSpPr>
            <p:cNvPr id="1869" name="Google Shape;1869;p199"/>
            <p:cNvSpPr txBox="1"/>
            <p:nvPr/>
          </p:nvSpPr>
          <p:spPr>
            <a:xfrm>
              <a:off x="7667312" y="5128777"/>
              <a:ext cx="2149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DynamoDB table 1</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75" name="Google Shape;1875;p20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Principle of least privilege</a:t>
            </a:r>
            <a:endParaRPr/>
          </a:p>
        </p:txBody>
      </p:sp>
      <p:grpSp>
        <p:nvGrpSpPr>
          <p:cNvPr descr="Diagram highlighting users with different types of access. See detail in notes. " id="1876" name="Google Shape;1876;p200"/>
          <p:cNvGrpSpPr/>
          <p:nvPr/>
        </p:nvGrpSpPr>
        <p:grpSpPr>
          <a:xfrm>
            <a:off x="197223" y="1350514"/>
            <a:ext cx="8596910" cy="5141946"/>
            <a:chOff x="197223" y="1350514"/>
            <a:chExt cx="8596910" cy="5141946"/>
          </a:xfrm>
        </p:grpSpPr>
        <p:pic>
          <p:nvPicPr>
            <p:cNvPr id="1877" name="Google Shape;1877;p200"/>
            <p:cNvPicPr preferRelativeResize="0"/>
            <p:nvPr/>
          </p:nvPicPr>
          <p:blipFill rotWithShape="1">
            <a:blip r:embed="rId3">
              <a:alphaModFix/>
            </a:blip>
            <a:srcRect b="0" l="0" r="0" t="0"/>
            <a:stretch/>
          </p:blipFill>
          <p:spPr>
            <a:xfrm>
              <a:off x="1117989" y="1402475"/>
              <a:ext cx="642588" cy="642588"/>
            </a:xfrm>
            <a:prstGeom prst="rect">
              <a:avLst/>
            </a:prstGeom>
            <a:noFill/>
            <a:ln>
              <a:noFill/>
            </a:ln>
          </p:spPr>
        </p:pic>
        <p:sp>
          <p:nvSpPr>
            <p:cNvPr id="1878" name="Google Shape;1878;p200"/>
            <p:cNvSpPr txBox="1"/>
            <p:nvPr/>
          </p:nvSpPr>
          <p:spPr>
            <a:xfrm>
              <a:off x="442873" y="2013832"/>
              <a:ext cx="205591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5276"/>
                  </a:solidFill>
                  <a:latin typeface="Play"/>
                  <a:ea typeface="Play"/>
                  <a:cs typeface="Play"/>
                  <a:sym typeface="Play"/>
                </a:rPr>
                <a:t>John</a:t>
              </a:r>
              <a:endParaRPr/>
            </a:p>
            <a:p>
              <a:pPr indent="0" lvl="0" marL="0" marR="0" rtl="0" algn="ctr">
                <a:spcBef>
                  <a:spcPts val="0"/>
                </a:spcBef>
                <a:spcAft>
                  <a:spcPts val="0"/>
                </a:spcAft>
                <a:buNone/>
              </a:pPr>
              <a:r>
                <a:rPr b="1" lang="en-US" sz="2000">
                  <a:solidFill>
                    <a:srgbClr val="005276"/>
                  </a:solidFill>
                  <a:latin typeface="Play"/>
                  <a:ea typeface="Play"/>
                  <a:cs typeface="Play"/>
                  <a:sym typeface="Play"/>
                </a:rPr>
                <a:t>(Administrator)</a:t>
              </a:r>
              <a:endParaRPr/>
            </a:p>
            <a:p>
              <a:pPr indent="0" lvl="0" marL="0" marR="0" rtl="0" algn="ctr">
                <a:spcBef>
                  <a:spcPts val="0"/>
                </a:spcBef>
                <a:spcAft>
                  <a:spcPts val="0"/>
                </a:spcAft>
                <a:buNone/>
              </a:pPr>
              <a:r>
                <a:t/>
              </a:r>
              <a:endParaRPr b="1" sz="2000">
                <a:solidFill>
                  <a:srgbClr val="005276"/>
                </a:solidFill>
                <a:latin typeface="Play"/>
                <a:ea typeface="Play"/>
                <a:cs typeface="Play"/>
                <a:sym typeface="Play"/>
              </a:endParaRPr>
            </a:p>
            <a:p>
              <a:pPr indent="0" lvl="0" marL="0" marR="0" rtl="0" algn="ctr">
                <a:spcBef>
                  <a:spcPts val="0"/>
                </a:spcBef>
                <a:spcAft>
                  <a:spcPts val="0"/>
                </a:spcAft>
                <a:buNone/>
              </a:pPr>
              <a:r>
                <a:t/>
              </a:r>
              <a:endParaRPr b="1" sz="2000">
                <a:solidFill>
                  <a:srgbClr val="005276"/>
                </a:solidFill>
                <a:latin typeface="Play"/>
                <a:ea typeface="Play"/>
                <a:cs typeface="Play"/>
                <a:sym typeface="Play"/>
              </a:endParaRPr>
            </a:p>
          </p:txBody>
        </p:sp>
        <p:cxnSp>
          <p:nvCxnSpPr>
            <p:cNvPr id="1879" name="Google Shape;1879;p200"/>
            <p:cNvCxnSpPr/>
            <p:nvPr/>
          </p:nvCxnSpPr>
          <p:spPr>
            <a:xfrm>
              <a:off x="1439283" y="2707502"/>
              <a:ext cx="0" cy="1128018"/>
            </a:xfrm>
            <a:prstGeom prst="straightConnector1">
              <a:avLst/>
            </a:prstGeom>
            <a:noFill/>
            <a:ln cap="flat" cmpd="sng" w="38100">
              <a:solidFill>
                <a:srgbClr val="005276"/>
              </a:solidFill>
              <a:prstDash val="solid"/>
              <a:round/>
              <a:headEnd len="sm" w="sm" type="none"/>
              <a:tailEnd len="med" w="med" type="stealth"/>
            </a:ln>
          </p:spPr>
        </p:cxnSp>
        <p:pic>
          <p:nvPicPr>
            <p:cNvPr id="1880" name="Google Shape;1880;p200"/>
            <p:cNvPicPr preferRelativeResize="0"/>
            <p:nvPr/>
          </p:nvPicPr>
          <p:blipFill rotWithShape="1">
            <a:blip r:embed="rId4">
              <a:alphaModFix/>
            </a:blip>
            <a:srcRect b="0" l="0" r="0" t="0"/>
            <a:stretch/>
          </p:blipFill>
          <p:spPr>
            <a:xfrm>
              <a:off x="924192" y="3824868"/>
              <a:ext cx="1058536" cy="1255714"/>
            </a:xfrm>
            <a:prstGeom prst="rect">
              <a:avLst/>
            </a:prstGeom>
            <a:noFill/>
            <a:ln>
              <a:noFill/>
            </a:ln>
          </p:spPr>
        </p:pic>
        <p:sp>
          <p:nvSpPr>
            <p:cNvPr id="1881" name="Google Shape;1881;p200"/>
            <p:cNvSpPr txBox="1"/>
            <p:nvPr/>
          </p:nvSpPr>
          <p:spPr>
            <a:xfrm>
              <a:off x="197223" y="5143222"/>
              <a:ext cx="2484121"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IAM policy with full permissions</a:t>
              </a:r>
              <a:endParaRPr/>
            </a:p>
          </p:txBody>
        </p:sp>
        <p:cxnSp>
          <p:nvCxnSpPr>
            <p:cNvPr id="1882" name="Google Shape;1882;p200"/>
            <p:cNvCxnSpPr>
              <a:endCxn id="1883" idx="1"/>
            </p:cNvCxnSpPr>
            <p:nvPr/>
          </p:nvCxnSpPr>
          <p:spPr>
            <a:xfrm flipH="1" rot="10800000">
              <a:off x="2026928" y="2796856"/>
              <a:ext cx="1936800" cy="1409400"/>
            </a:xfrm>
            <a:prstGeom prst="bentConnector3">
              <a:avLst>
                <a:gd fmla="val 50000" name="adj1"/>
              </a:avLst>
            </a:prstGeom>
            <a:noFill/>
            <a:ln cap="flat" cmpd="sng" w="38100">
              <a:solidFill>
                <a:schemeClr val="accent1"/>
              </a:solidFill>
              <a:prstDash val="solid"/>
              <a:round/>
              <a:headEnd len="sm" w="sm" type="none"/>
              <a:tailEnd len="med" w="med" type="stealth"/>
            </a:ln>
          </p:spPr>
        </p:cxnSp>
        <p:sp>
          <p:nvSpPr>
            <p:cNvPr id="1884" name="Google Shape;1884;p200"/>
            <p:cNvSpPr/>
            <p:nvPr/>
          </p:nvSpPr>
          <p:spPr>
            <a:xfrm>
              <a:off x="2912377" y="2467198"/>
              <a:ext cx="9317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Allow</a:t>
              </a:r>
              <a:endParaRPr/>
            </a:p>
          </p:txBody>
        </p:sp>
        <p:pic>
          <p:nvPicPr>
            <p:cNvPr id="1885" name="Google Shape;1885;p200"/>
            <p:cNvPicPr preferRelativeResize="0"/>
            <p:nvPr/>
          </p:nvPicPr>
          <p:blipFill rotWithShape="1">
            <a:blip r:embed="rId5">
              <a:alphaModFix/>
            </a:blip>
            <a:srcRect b="0" l="0" r="0" t="0"/>
            <a:stretch/>
          </p:blipFill>
          <p:spPr>
            <a:xfrm>
              <a:off x="3017954" y="2819226"/>
              <a:ext cx="335090" cy="278296"/>
            </a:xfrm>
            <a:prstGeom prst="rect">
              <a:avLst/>
            </a:prstGeom>
            <a:noFill/>
            <a:ln>
              <a:noFill/>
            </a:ln>
          </p:spPr>
        </p:pic>
        <p:pic>
          <p:nvPicPr>
            <p:cNvPr id="1883" name="Google Shape;1883;p200"/>
            <p:cNvPicPr preferRelativeResize="0"/>
            <p:nvPr/>
          </p:nvPicPr>
          <p:blipFill rotWithShape="1">
            <a:blip r:embed="rId6">
              <a:alphaModFix/>
            </a:blip>
            <a:srcRect b="0" l="0" r="0" t="0"/>
            <a:stretch/>
          </p:blipFill>
          <p:spPr>
            <a:xfrm>
              <a:off x="3963728" y="2245491"/>
              <a:ext cx="1102729" cy="1102729"/>
            </a:xfrm>
            <a:prstGeom prst="rect">
              <a:avLst/>
            </a:prstGeom>
            <a:noFill/>
            <a:ln>
              <a:noFill/>
            </a:ln>
          </p:spPr>
        </p:pic>
        <p:sp>
          <p:nvSpPr>
            <p:cNvPr id="1886" name="Google Shape;1886;p200"/>
            <p:cNvSpPr txBox="1"/>
            <p:nvPr/>
          </p:nvSpPr>
          <p:spPr>
            <a:xfrm>
              <a:off x="3808007" y="3369109"/>
              <a:ext cx="141417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S3 bucket 1</a:t>
              </a:r>
              <a:endParaRPr/>
            </a:p>
          </p:txBody>
        </p:sp>
        <p:cxnSp>
          <p:nvCxnSpPr>
            <p:cNvPr id="1887" name="Google Shape;1887;p200"/>
            <p:cNvCxnSpPr>
              <a:endCxn id="1888" idx="1"/>
            </p:cNvCxnSpPr>
            <p:nvPr/>
          </p:nvCxnSpPr>
          <p:spPr>
            <a:xfrm>
              <a:off x="2028128" y="4452735"/>
              <a:ext cx="1935600" cy="1133700"/>
            </a:xfrm>
            <a:prstGeom prst="bentConnector3">
              <a:avLst>
                <a:gd fmla="val 50000" name="adj1"/>
              </a:avLst>
            </a:prstGeom>
            <a:noFill/>
            <a:ln cap="flat" cmpd="sng" w="38100">
              <a:solidFill>
                <a:schemeClr val="accent1"/>
              </a:solidFill>
              <a:prstDash val="solid"/>
              <a:round/>
              <a:headEnd len="sm" w="sm" type="none"/>
              <a:tailEnd len="med" w="med" type="stealth"/>
            </a:ln>
          </p:spPr>
        </p:cxnSp>
        <p:sp>
          <p:nvSpPr>
            <p:cNvPr id="1889" name="Google Shape;1889;p200"/>
            <p:cNvSpPr/>
            <p:nvPr/>
          </p:nvSpPr>
          <p:spPr>
            <a:xfrm>
              <a:off x="2887182" y="5586434"/>
              <a:ext cx="9317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Allow</a:t>
              </a:r>
              <a:endParaRPr/>
            </a:p>
          </p:txBody>
        </p:sp>
        <p:pic>
          <p:nvPicPr>
            <p:cNvPr id="1890" name="Google Shape;1890;p200"/>
            <p:cNvPicPr preferRelativeResize="0"/>
            <p:nvPr/>
          </p:nvPicPr>
          <p:blipFill rotWithShape="1">
            <a:blip r:embed="rId5">
              <a:alphaModFix/>
            </a:blip>
            <a:srcRect b="0" l="0" r="0" t="0"/>
            <a:stretch/>
          </p:blipFill>
          <p:spPr>
            <a:xfrm>
              <a:off x="3039723" y="5244037"/>
              <a:ext cx="335090" cy="278296"/>
            </a:xfrm>
            <a:prstGeom prst="rect">
              <a:avLst/>
            </a:prstGeom>
            <a:noFill/>
            <a:ln>
              <a:noFill/>
            </a:ln>
          </p:spPr>
        </p:pic>
        <p:pic>
          <p:nvPicPr>
            <p:cNvPr id="1888" name="Google Shape;1888;p200"/>
            <p:cNvPicPr preferRelativeResize="0"/>
            <p:nvPr/>
          </p:nvPicPr>
          <p:blipFill rotWithShape="1">
            <a:blip r:embed="rId6">
              <a:alphaModFix/>
            </a:blip>
            <a:srcRect b="0" l="0" r="0" t="0"/>
            <a:stretch/>
          </p:blipFill>
          <p:spPr>
            <a:xfrm>
              <a:off x="3963728" y="5035070"/>
              <a:ext cx="1102729" cy="1102729"/>
            </a:xfrm>
            <a:prstGeom prst="rect">
              <a:avLst/>
            </a:prstGeom>
            <a:noFill/>
            <a:ln>
              <a:noFill/>
            </a:ln>
          </p:spPr>
        </p:pic>
        <p:sp>
          <p:nvSpPr>
            <p:cNvPr id="1891" name="Google Shape;1891;p200"/>
            <p:cNvSpPr txBox="1"/>
            <p:nvPr/>
          </p:nvSpPr>
          <p:spPr>
            <a:xfrm>
              <a:off x="3808007" y="6123128"/>
              <a:ext cx="141417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S3 bucket 2</a:t>
              </a:r>
              <a:endParaRPr/>
            </a:p>
          </p:txBody>
        </p:sp>
        <p:pic>
          <p:nvPicPr>
            <p:cNvPr id="1892" name="Google Shape;1892;p200"/>
            <p:cNvPicPr preferRelativeResize="0"/>
            <p:nvPr/>
          </p:nvPicPr>
          <p:blipFill rotWithShape="1">
            <a:blip r:embed="rId3">
              <a:alphaModFix/>
            </a:blip>
            <a:srcRect b="0" l="0" r="0" t="0"/>
            <a:stretch/>
          </p:blipFill>
          <p:spPr>
            <a:xfrm>
              <a:off x="7385557" y="1350514"/>
              <a:ext cx="642588" cy="642588"/>
            </a:xfrm>
            <a:prstGeom prst="rect">
              <a:avLst/>
            </a:prstGeom>
            <a:noFill/>
            <a:ln>
              <a:noFill/>
            </a:ln>
          </p:spPr>
        </p:pic>
        <p:sp>
          <p:nvSpPr>
            <p:cNvPr id="1893" name="Google Shape;1893;p200"/>
            <p:cNvSpPr/>
            <p:nvPr/>
          </p:nvSpPr>
          <p:spPr>
            <a:xfrm>
              <a:off x="6736733" y="1955222"/>
              <a:ext cx="20574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005276"/>
                  </a:solidFill>
                  <a:latin typeface="Play"/>
                  <a:ea typeface="Play"/>
                  <a:cs typeface="Play"/>
                  <a:sym typeface="Play"/>
                </a:rPr>
                <a:t>Mary</a:t>
              </a:r>
              <a:endParaRPr/>
            </a:p>
            <a:p>
              <a:pPr indent="0" lvl="0" marL="0" marR="0" rtl="0" algn="ctr">
                <a:spcBef>
                  <a:spcPts val="0"/>
                </a:spcBef>
                <a:spcAft>
                  <a:spcPts val="0"/>
                </a:spcAft>
                <a:buNone/>
              </a:pPr>
              <a:r>
                <a:rPr b="1" lang="en-US" sz="2000">
                  <a:solidFill>
                    <a:srgbClr val="005276"/>
                  </a:solidFill>
                  <a:latin typeface="Play"/>
                  <a:ea typeface="Play"/>
                  <a:cs typeface="Play"/>
                  <a:sym typeface="Play"/>
                </a:rPr>
                <a:t>(Marketing)</a:t>
              </a:r>
              <a:endParaRPr/>
            </a:p>
          </p:txBody>
        </p:sp>
        <p:cxnSp>
          <p:nvCxnSpPr>
            <p:cNvPr id="1894" name="Google Shape;1894;p200"/>
            <p:cNvCxnSpPr>
              <a:endCxn id="1895" idx="0"/>
            </p:cNvCxnSpPr>
            <p:nvPr/>
          </p:nvCxnSpPr>
          <p:spPr>
            <a:xfrm>
              <a:off x="7706852" y="2760860"/>
              <a:ext cx="0" cy="1128000"/>
            </a:xfrm>
            <a:prstGeom prst="straightConnector1">
              <a:avLst/>
            </a:prstGeom>
            <a:noFill/>
            <a:ln cap="flat" cmpd="sng" w="38100">
              <a:solidFill>
                <a:srgbClr val="005276"/>
              </a:solidFill>
              <a:prstDash val="solid"/>
              <a:round/>
              <a:headEnd len="sm" w="sm" type="none"/>
              <a:tailEnd len="med" w="med" type="stealth"/>
            </a:ln>
          </p:spPr>
        </p:cxnSp>
        <p:pic>
          <p:nvPicPr>
            <p:cNvPr id="1895" name="Google Shape;1895;p200"/>
            <p:cNvPicPr preferRelativeResize="0"/>
            <p:nvPr/>
          </p:nvPicPr>
          <p:blipFill rotWithShape="1">
            <a:blip r:embed="rId7">
              <a:alphaModFix/>
            </a:blip>
            <a:srcRect b="0" l="0" r="0" t="0"/>
            <a:stretch/>
          </p:blipFill>
          <p:spPr>
            <a:xfrm>
              <a:off x="7097553" y="3888860"/>
              <a:ext cx="1218597" cy="1218597"/>
            </a:xfrm>
            <a:prstGeom prst="rect">
              <a:avLst/>
            </a:prstGeom>
            <a:noFill/>
            <a:ln>
              <a:noFill/>
            </a:ln>
          </p:spPr>
        </p:pic>
        <p:sp>
          <p:nvSpPr>
            <p:cNvPr id="1896" name="Google Shape;1896;p200"/>
            <p:cNvSpPr txBox="1"/>
            <p:nvPr/>
          </p:nvSpPr>
          <p:spPr>
            <a:xfrm>
              <a:off x="6754351" y="5234662"/>
              <a:ext cx="1905001"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Policies with some permissions</a:t>
              </a:r>
              <a:endParaRPr/>
            </a:p>
          </p:txBody>
        </p:sp>
        <p:cxnSp>
          <p:nvCxnSpPr>
            <p:cNvPr id="1897" name="Google Shape;1897;p200"/>
            <p:cNvCxnSpPr>
              <a:endCxn id="1883" idx="3"/>
            </p:cNvCxnSpPr>
            <p:nvPr/>
          </p:nvCxnSpPr>
          <p:spPr>
            <a:xfrm rot="10800000">
              <a:off x="5066457" y="2796856"/>
              <a:ext cx="2166600" cy="1459200"/>
            </a:xfrm>
            <a:prstGeom prst="bentConnector3">
              <a:avLst>
                <a:gd fmla="val 50000" name="adj1"/>
              </a:avLst>
            </a:prstGeom>
            <a:noFill/>
            <a:ln cap="flat" cmpd="sng" w="38100">
              <a:solidFill>
                <a:schemeClr val="accent1"/>
              </a:solidFill>
              <a:prstDash val="solid"/>
              <a:round/>
              <a:headEnd len="sm" w="sm" type="none"/>
              <a:tailEnd len="med" w="med" type="stealth"/>
            </a:ln>
          </p:spPr>
        </p:cxnSp>
        <p:sp>
          <p:nvSpPr>
            <p:cNvPr id="1898" name="Google Shape;1898;p200"/>
            <p:cNvSpPr/>
            <p:nvPr/>
          </p:nvSpPr>
          <p:spPr>
            <a:xfrm>
              <a:off x="5186085" y="2467198"/>
              <a:ext cx="127710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Play"/>
                  <a:ea typeface="Play"/>
                  <a:cs typeface="Play"/>
                  <a:sym typeface="Play"/>
                </a:rPr>
                <a:t>Read only</a:t>
              </a:r>
              <a:endParaRPr/>
            </a:p>
          </p:txBody>
        </p:sp>
        <p:pic>
          <p:nvPicPr>
            <p:cNvPr id="1899" name="Google Shape;1899;p200"/>
            <p:cNvPicPr preferRelativeResize="0"/>
            <p:nvPr/>
          </p:nvPicPr>
          <p:blipFill rotWithShape="1">
            <a:blip r:embed="rId5">
              <a:alphaModFix/>
            </a:blip>
            <a:srcRect b="0" l="0" r="0" t="0"/>
            <a:stretch/>
          </p:blipFill>
          <p:spPr>
            <a:xfrm>
              <a:off x="5758923" y="2819226"/>
              <a:ext cx="335090" cy="278296"/>
            </a:xfrm>
            <a:prstGeom prst="rect">
              <a:avLst/>
            </a:prstGeom>
            <a:noFill/>
            <a:ln>
              <a:noFill/>
            </a:ln>
          </p:spPr>
        </p:pic>
        <p:cxnSp>
          <p:nvCxnSpPr>
            <p:cNvPr id="1900" name="Google Shape;1900;p200"/>
            <p:cNvCxnSpPr>
              <a:endCxn id="1888" idx="3"/>
            </p:cNvCxnSpPr>
            <p:nvPr/>
          </p:nvCxnSpPr>
          <p:spPr>
            <a:xfrm flipH="1">
              <a:off x="5066457" y="4498035"/>
              <a:ext cx="2164500" cy="1088400"/>
            </a:xfrm>
            <a:prstGeom prst="bentConnector3">
              <a:avLst>
                <a:gd fmla="val 50000" name="adj1"/>
              </a:avLst>
            </a:prstGeom>
            <a:noFill/>
            <a:ln cap="flat" cmpd="sng" w="38100">
              <a:solidFill>
                <a:schemeClr val="accent1"/>
              </a:solidFill>
              <a:prstDash val="solid"/>
              <a:round/>
              <a:headEnd len="sm" w="sm" type="none"/>
              <a:tailEnd len="med" w="med" type="stealth"/>
            </a:ln>
          </p:spPr>
        </p:cxnSp>
        <p:sp>
          <p:nvSpPr>
            <p:cNvPr id="1901" name="Google Shape;1901;p200"/>
            <p:cNvSpPr/>
            <p:nvPr/>
          </p:nvSpPr>
          <p:spPr>
            <a:xfrm>
              <a:off x="5096911" y="5603103"/>
              <a:ext cx="1102729"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Play"/>
                  <a:ea typeface="Play"/>
                  <a:cs typeface="Play"/>
                  <a:sym typeface="Play"/>
                </a:rPr>
                <a:t>Explicit deny</a:t>
              </a:r>
              <a:endParaRPr/>
            </a:p>
          </p:txBody>
        </p:sp>
        <p:pic>
          <p:nvPicPr>
            <p:cNvPr id="1902" name="Google Shape;1902;p200"/>
            <p:cNvPicPr preferRelativeResize="0"/>
            <p:nvPr/>
          </p:nvPicPr>
          <p:blipFill rotWithShape="1">
            <a:blip r:embed="rId8">
              <a:alphaModFix/>
            </a:blip>
            <a:srcRect b="0" l="0" r="0" t="0"/>
            <a:stretch/>
          </p:blipFill>
          <p:spPr>
            <a:xfrm>
              <a:off x="5792563" y="5207232"/>
              <a:ext cx="303437" cy="365248"/>
            </a:xfrm>
            <a:prstGeom prst="rect">
              <a:avLst/>
            </a:prstGeom>
            <a:noFill/>
            <a:ln>
              <a:noFill/>
            </a:ln>
          </p:spPr>
        </p:pic>
      </p:grpSp>
      <p:sp>
        <p:nvSpPr>
          <p:cNvPr id="1903" name="Google Shape;1903;p200"/>
          <p:cNvSpPr txBox="1"/>
          <p:nvPr/>
        </p:nvSpPr>
        <p:spPr>
          <a:xfrm>
            <a:off x="8962517" y="2400947"/>
            <a:ext cx="2870201" cy="3185487"/>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Best practices:</a:t>
            </a:r>
            <a:endParaRPr/>
          </a:p>
          <a:p>
            <a:pPr indent="-285750" lvl="0" marL="285750" marR="0" rtl="0" algn="l">
              <a:spcBef>
                <a:spcPts val="1200"/>
              </a:spcBef>
              <a:spcAft>
                <a:spcPts val="0"/>
              </a:spcAft>
              <a:buClr>
                <a:schemeClr val="lt1"/>
              </a:buClr>
              <a:buSzPts val="1600"/>
              <a:buFont typeface="Arial"/>
              <a:buChar char="•"/>
            </a:pPr>
            <a:r>
              <a:rPr lang="en-US" sz="1600">
                <a:solidFill>
                  <a:schemeClr val="lt1"/>
                </a:solidFill>
                <a:latin typeface="Play"/>
                <a:ea typeface="Play"/>
                <a:cs typeface="Play"/>
                <a:sym typeface="Play"/>
              </a:rPr>
              <a:t>Grant only the permissions that are required to perform a task.</a:t>
            </a:r>
            <a:endParaRPr/>
          </a:p>
          <a:p>
            <a:pPr indent="-285750" lvl="0" marL="285750" marR="0" rtl="0" algn="l">
              <a:spcBef>
                <a:spcPts val="600"/>
              </a:spcBef>
              <a:spcAft>
                <a:spcPts val="0"/>
              </a:spcAft>
              <a:buClr>
                <a:schemeClr val="lt1"/>
              </a:buClr>
              <a:buSzPts val="1600"/>
              <a:buFont typeface="Arial"/>
              <a:buChar char="•"/>
            </a:pPr>
            <a:r>
              <a:rPr lang="en-US" sz="1600">
                <a:solidFill>
                  <a:schemeClr val="lt1"/>
                </a:solidFill>
                <a:latin typeface="Play"/>
                <a:ea typeface="Play"/>
                <a:cs typeface="Play"/>
                <a:sym typeface="Play"/>
              </a:rPr>
              <a:t>Start with a minimum set of permissions.</a:t>
            </a:r>
            <a:endParaRPr/>
          </a:p>
          <a:p>
            <a:pPr indent="-285750" lvl="0" marL="285750" marR="0" rtl="0" algn="l">
              <a:spcBef>
                <a:spcPts val="600"/>
              </a:spcBef>
              <a:spcAft>
                <a:spcPts val="0"/>
              </a:spcAft>
              <a:buClr>
                <a:schemeClr val="lt1"/>
              </a:buClr>
              <a:buSzPts val="1600"/>
              <a:buFont typeface="Arial"/>
              <a:buChar char="•"/>
            </a:pPr>
            <a:r>
              <a:rPr lang="en-US" sz="1600">
                <a:solidFill>
                  <a:schemeClr val="lt1"/>
                </a:solidFill>
                <a:latin typeface="Play"/>
                <a:ea typeface="Play"/>
                <a:cs typeface="Play"/>
                <a:sym typeface="Play"/>
              </a:rPr>
              <a:t>Grant additional permissions as necessary.</a:t>
            </a:r>
            <a:endParaRPr/>
          </a:p>
          <a:p>
            <a:pPr indent="-285750" lvl="0" marL="285750" marR="0" rtl="0" algn="l">
              <a:spcBef>
                <a:spcPts val="600"/>
              </a:spcBef>
              <a:spcAft>
                <a:spcPts val="0"/>
              </a:spcAft>
              <a:buClr>
                <a:schemeClr val="lt1"/>
              </a:buClr>
              <a:buSzPts val="1600"/>
              <a:buFont typeface="Arial"/>
              <a:buChar char="•"/>
            </a:pPr>
            <a:r>
              <a:rPr lang="en-US" sz="1600">
                <a:solidFill>
                  <a:schemeClr val="lt1"/>
                </a:solidFill>
                <a:latin typeface="Play"/>
                <a:ea typeface="Play"/>
                <a:cs typeface="Play"/>
                <a:sym typeface="Play"/>
              </a:rPr>
              <a:t>Revoke unnecessary permissions.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1909" name="Google Shape;1909;p20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Use encryption</a:t>
            </a:r>
            <a:endParaRPr/>
          </a:p>
        </p:txBody>
      </p:sp>
      <p:sp>
        <p:nvSpPr>
          <p:cNvPr id="1910" name="Google Shape;1910;p201"/>
          <p:cNvSpPr/>
          <p:nvPr/>
        </p:nvSpPr>
        <p:spPr>
          <a:xfrm>
            <a:off x="4291105" y="2849933"/>
            <a:ext cx="3609789" cy="64633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Protect data in transit by using a cryptographic protocol</a:t>
            </a:r>
            <a:endParaRPr/>
          </a:p>
        </p:txBody>
      </p:sp>
      <p:grpSp>
        <p:nvGrpSpPr>
          <p:cNvPr descr="Diagram of protecting data in transit. See description in slide notes." id="1911" name="Google Shape;1911;p201"/>
          <p:cNvGrpSpPr/>
          <p:nvPr/>
        </p:nvGrpSpPr>
        <p:grpSpPr>
          <a:xfrm>
            <a:off x="1434101" y="2428177"/>
            <a:ext cx="9323797" cy="2623438"/>
            <a:chOff x="1294545" y="2452779"/>
            <a:chExt cx="9323797" cy="2623438"/>
          </a:xfrm>
        </p:grpSpPr>
        <p:grpSp>
          <p:nvGrpSpPr>
            <p:cNvPr id="1912" name="Google Shape;1912;p201"/>
            <p:cNvGrpSpPr/>
            <p:nvPr/>
          </p:nvGrpSpPr>
          <p:grpSpPr>
            <a:xfrm>
              <a:off x="1294545" y="2458585"/>
              <a:ext cx="2020200" cy="2020200"/>
              <a:chOff x="1294545" y="2458585"/>
              <a:chExt cx="2020200" cy="2020200"/>
            </a:xfrm>
          </p:grpSpPr>
          <p:pic>
            <p:nvPicPr>
              <p:cNvPr id="1913" name="Google Shape;1913;p201"/>
              <p:cNvPicPr preferRelativeResize="0"/>
              <p:nvPr/>
            </p:nvPicPr>
            <p:blipFill rotWithShape="1">
              <a:blip r:embed="rId3">
                <a:alphaModFix/>
              </a:blip>
              <a:srcRect b="0" l="0" r="0" t="0"/>
              <a:stretch/>
            </p:blipFill>
            <p:spPr>
              <a:xfrm>
                <a:off x="1294545" y="2458585"/>
                <a:ext cx="2020200" cy="2020200"/>
              </a:xfrm>
              <a:prstGeom prst="rect">
                <a:avLst/>
              </a:prstGeom>
              <a:noFill/>
              <a:ln>
                <a:noFill/>
              </a:ln>
            </p:spPr>
          </p:pic>
          <p:pic>
            <p:nvPicPr>
              <p:cNvPr id="1914" name="Google Shape;1914;p201"/>
              <p:cNvPicPr preferRelativeResize="0"/>
              <p:nvPr/>
            </p:nvPicPr>
            <p:blipFill rotWithShape="1">
              <a:blip r:embed="rId4">
                <a:alphaModFix/>
              </a:blip>
              <a:srcRect b="0" l="0" r="0" t="0"/>
              <a:stretch/>
            </p:blipFill>
            <p:spPr>
              <a:xfrm>
                <a:off x="1747284" y="2596804"/>
                <a:ext cx="1248477" cy="1248477"/>
              </a:xfrm>
              <a:prstGeom prst="rect">
                <a:avLst/>
              </a:prstGeom>
              <a:noFill/>
              <a:ln>
                <a:noFill/>
              </a:ln>
            </p:spPr>
          </p:pic>
        </p:grpSp>
        <p:sp>
          <p:nvSpPr>
            <p:cNvPr id="1915" name="Google Shape;1915;p201"/>
            <p:cNvSpPr/>
            <p:nvPr/>
          </p:nvSpPr>
          <p:spPr>
            <a:xfrm>
              <a:off x="1869128" y="4478785"/>
              <a:ext cx="795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Play"/>
                  <a:ea typeface="Play"/>
                  <a:cs typeface="Play"/>
                  <a:sym typeface="Play"/>
                </a:rPr>
                <a:t>Client</a:t>
              </a:r>
              <a:endParaRPr sz="1800">
                <a:solidFill>
                  <a:schemeClr val="dk1"/>
                </a:solidFill>
                <a:latin typeface="Play"/>
                <a:ea typeface="Play"/>
                <a:cs typeface="Play"/>
                <a:sym typeface="Play"/>
              </a:endParaRPr>
            </a:p>
          </p:txBody>
        </p:sp>
        <p:cxnSp>
          <p:nvCxnSpPr>
            <p:cNvPr id="1916" name="Google Shape;1916;p201"/>
            <p:cNvCxnSpPr/>
            <p:nvPr/>
          </p:nvCxnSpPr>
          <p:spPr>
            <a:xfrm>
              <a:off x="3350042" y="3704948"/>
              <a:ext cx="5650120" cy="0"/>
            </a:xfrm>
            <a:prstGeom prst="straightConnector1">
              <a:avLst/>
            </a:prstGeom>
            <a:noFill/>
            <a:ln cap="flat" cmpd="sng" w="25400">
              <a:solidFill>
                <a:schemeClr val="accent1"/>
              </a:solidFill>
              <a:prstDash val="solid"/>
              <a:round/>
              <a:headEnd len="med" w="med" type="stealth"/>
              <a:tailEnd len="med" w="med" type="stealth"/>
            </a:ln>
          </p:spPr>
        </p:cxnSp>
        <p:pic>
          <p:nvPicPr>
            <p:cNvPr descr="SSL padlock resource icon for the General Icons category." id="1917" name="Google Shape;1917;p201"/>
            <p:cNvPicPr preferRelativeResize="0"/>
            <p:nvPr/>
          </p:nvPicPr>
          <p:blipFill rotWithShape="1">
            <a:blip r:embed="rId5">
              <a:alphaModFix/>
            </a:blip>
            <a:srcRect b="0" l="0" r="0" t="0"/>
            <a:stretch/>
          </p:blipFill>
          <p:spPr>
            <a:xfrm>
              <a:off x="3437649" y="3784174"/>
              <a:ext cx="457200" cy="457200"/>
            </a:xfrm>
            <a:prstGeom prst="rect">
              <a:avLst/>
            </a:prstGeom>
            <a:noFill/>
            <a:ln>
              <a:noFill/>
            </a:ln>
          </p:spPr>
        </p:pic>
        <p:sp>
          <p:nvSpPr>
            <p:cNvPr id="1918" name="Google Shape;1918;p201"/>
            <p:cNvSpPr/>
            <p:nvPr/>
          </p:nvSpPr>
          <p:spPr>
            <a:xfrm>
              <a:off x="5777018" y="3784174"/>
              <a:ext cx="6303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Play"/>
                  <a:ea typeface="Play"/>
                  <a:cs typeface="Play"/>
                  <a:sym typeface="Play"/>
                </a:rPr>
                <a:t>TLS </a:t>
              </a:r>
              <a:endParaRPr sz="1800">
                <a:solidFill>
                  <a:schemeClr val="dk1"/>
                </a:solidFill>
                <a:latin typeface="Play"/>
                <a:ea typeface="Play"/>
                <a:cs typeface="Play"/>
                <a:sym typeface="Play"/>
              </a:endParaRPr>
            </a:p>
          </p:txBody>
        </p:sp>
        <p:pic>
          <p:nvPicPr>
            <p:cNvPr descr="SSL padlock resource icon for the General Icons category." id="1919" name="Google Shape;1919;p201"/>
            <p:cNvPicPr preferRelativeResize="0"/>
            <p:nvPr/>
          </p:nvPicPr>
          <p:blipFill rotWithShape="1">
            <a:blip r:embed="rId5">
              <a:alphaModFix/>
            </a:blip>
            <a:srcRect b="0" l="0" r="0" t="0"/>
            <a:stretch/>
          </p:blipFill>
          <p:spPr>
            <a:xfrm>
              <a:off x="8630459" y="3784174"/>
              <a:ext cx="457200" cy="457200"/>
            </a:xfrm>
            <a:prstGeom prst="rect">
              <a:avLst/>
            </a:prstGeom>
            <a:noFill/>
            <a:ln>
              <a:noFill/>
            </a:ln>
          </p:spPr>
        </p:pic>
        <p:grpSp>
          <p:nvGrpSpPr>
            <p:cNvPr id="1920" name="Google Shape;1920;p201"/>
            <p:cNvGrpSpPr/>
            <p:nvPr/>
          </p:nvGrpSpPr>
          <p:grpSpPr>
            <a:xfrm>
              <a:off x="8877258" y="2452779"/>
              <a:ext cx="1741084" cy="1752472"/>
              <a:chOff x="8877258" y="2452779"/>
              <a:chExt cx="1741084" cy="1752472"/>
            </a:xfrm>
          </p:grpSpPr>
          <p:pic>
            <p:nvPicPr>
              <p:cNvPr id="1921" name="Google Shape;1921;p201"/>
              <p:cNvPicPr preferRelativeResize="0"/>
              <p:nvPr/>
            </p:nvPicPr>
            <p:blipFill rotWithShape="1">
              <a:blip r:embed="rId6">
                <a:alphaModFix/>
              </a:blip>
              <a:srcRect b="0" l="0" r="0" t="0"/>
              <a:stretch/>
            </p:blipFill>
            <p:spPr>
              <a:xfrm>
                <a:off x="8877258" y="2452779"/>
                <a:ext cx="1741084" cy="1741084"/>
              </a:xfrm>
              <a:prstGeom prst="rect">
                <a:avLst/>
              </a:prstGeom>
              <a:noFill/>
              <a:ln>
                <a:noFill/>
              </a:ln>
            </p:spPr>
          </p:pic>
          <p:pic>
            <p:nvPicPr>
              <p:cNvPr id="1922" name="Google Shape;1922;p201"/>
              <p:cNvPicPr preferRelativeResize="0"/>
              <p:nvPr/>
            </p:nvPicPr>
            <p:blipFill rotWithShape="1">
              <a:blip r:embed="rId4">
                <a:alphaModFix/>
              </a:blip>
              <a:srcRect b="0" l="0" r="0" t="0"/>
              <a:stretch/>
            </p:blipFill>
            <p:spPr>
              <a:xfrm>
                <a:off x="9000162" y="2956774"/>
                <a:ext cx="1248477" cy="1248477"/>
              </a:xfrm>
              <a:prstGeom prst="rect">
                <a:avLst/>
              </a:prstGeom>
              <a:noFill/>
              <a:ln>
                <a:noFill/>
              </a:ln>
            </p:spPr>
          </p:pic>
        </p:grpSp>
        <p:sp>
          <p:nvSpPr>
            <p:cNvPr id="1923" name="Google Shape;1923;p201"/>
            <p:cNvSpPr/>
            <p:nvPr/>
          </p:nvSpPr>
          <p:spPr>
            <a:xfrm>
              <a:off x="8967813" y="4152887"/>
              <a:ext cx="1419244"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AWS Cloud storage</a:t>
              </a:r>
              <a:endParaRPr/>
            </a:p>
            <a:p>
              <a:pPr indent="0" lvl="0" marL="0" marR="0" rtl="0" algn="ctr">
                <a:spcBef>
                  <a:spcPts val="0"/>
                </a:spcBef>
                <a:spcAft>
                  <a:spcPts val="0"/>
                </a:spcAft>
                <a:buNone/>
              </a:pPr>
              <a:r>
                <a:rPr lang="en-US" sz="1800">
                  <a:solidFill>
                    <a:srgbClr val="000000"/>
                  </a:solidFill>
                  <a:latin typeface="Play"/>
                  <a:ea typeface="Play"/>
                  <a:cs typeface="Play"/>
                  <a:sym typeface="Play"/>
                </a:rPr>
                <a:t>bucket</a:t>
              </a:r>
              <a:endParaRPr sz="1800">
                <a:solidFill>
                  <a:schemeClr val="dk1"/>
                </a:solidFill>
                <a:latin typeface="Play"/>
                <a:ea typeface="Play"/>
                <a:cs typeface="Play"/>
                <a:sym typeface="Play"/>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1929" name="Google Shape;1929;p20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Protecting data at rest with client-side encryption</a:t>
            </a:r>
            <a:endParaRPr/>
          </a:p>
        </p:txBody>
      </p:sp>
      <p:grpSp>
        <p:nvGrpSpPr>
          <p:cNvPr descr="Diagram of client-side encryption. See details in notes." id="1930" name="Google Shape;1930;p202"/>
          <p:cNvGrpSpPr/>
          <p:nvPr/>
        </p:nvGrpSpPr>
        <p:grpSpPr>
          <a:xfrm>
            <a:off x="846664" y="2203021"/>
            <a:ext cx="9597017" cy="3189444"/>
            <a:chOff x="846664" y="2203021"/>
            <a:chExt cx="9597017" cy="3189444"/>
          </a:xfrm>
        </p:grpSpPr>
        <p:grpSp>
          <p:nvGrpSpPr>
            <p:cNvPr id="1931" name="Google Shape;1931;p202"/>
            <p:cNvGrpSpPr/>
            <p:nvPr/>
          </p:nvGrpSpPr>
          <p:grpSpPr>
            <a:xfrm>
              <a:off x="846664" y="2303218"/>
              <a:ext cx="2947161" cy="2947161"/>
              <a:chOff x="846664" y="2303218"/>
              <a:chExt cx="2947161" cy="2947161"/>
            </a:xfrm>
          </p:grpSpPr>
          <p:cxnSp>
            <p:nvCxnSpPr>
              <p:cNvPr id="1932" name="Google Shape;1932;p202"/>
              <p:cNvCxnSpPr/>
              <p:nvPr/>
            </p:nvCxnSpPr>
            <p:spPr>
              <a:xfrm>
                <a:off x="2019893" y="3285972"/>
                <a:ext cx="626325" cy="0"/>
              </a:xfrm>
              <a:prstGeom prst="straightConnector1">
                <a:avLst/>
              </a:prstGeom>
              <a:noFill/>
              <a:ln cap="flat" cmpd="sng" w="25400">
                <a:solidFill>
                  <a:schemeClr val="accent1"/>
                </a:solidFill>
                <a:prstDash val="solid"/>
                <a:round/>
                <a:headEnd len="med" w="med" type="stealth"/>
                <a:tailEnd len="med" w="med" type="stealth"/>
              </a:ln>
            </p:spPr>
          </p:cxnSp>
          <p:pic>
            <p:nvPicPr>
              <p:cNvPr id="1933" name="Google Shape;1933;p202"/>
              <p:cNvPicPr preferRelativeResize="0"/>
              <p:nvPr/>
            </p:nvPicPr>
            <p:blipFill rotWithShape="1">
              <a:blip r:embed="rId3">
                <a:alphaModFix/>
              </a:blip>
              <a:srcRect b="0" l="0" r="0" t="0"/>
              <a:stretch/>
            </p:blipFill>
            <p:spPr>
              <a:xfrm>
                <a:off x="846664" y="2303218"/>
                <a:ext cx="2947161" cy="2947161"/>
              </a:xfrm>
              <a:prstGeom prst="rect">
                <a:avLst/>
              </a:prstGeom>
              <a:noFill/>
              <a:ln>
                <a:noFill/>
              </a:ln>
            </p:spPr>
          </p:pic>
          <p:pic>
            <p:nvPicPr>
              <p:cNvPr id="1934" name="Google Shape;1934;p202"/>
              <p:cNvPicPr preferRelativeResize="0"/>
              <p:nvPr/>
            </p:nvPicPr>
            <p:blipFill rotWithShape="1">
              <a:blip r:embed="rId4">
                <a:alphaModFix/>
              </a:blip>
              <a:srcRect b="0" l="0" r="0" t="0"/>
              <a:stretch/>
            </p:blipFill>
            <p:spPr>
              <a:xfrm>
                <a:off x="2406833" y="2908735"/>
                <a:ext cx="1040529" cy="1040529"/>
              </a:xfrm>
              <a:prstGeom prst="rect">
                <a:avLst/>
              </a:prstGeom>
              <a:noFill/>
              <a:ln>
                <a:noFill/>
              </a:ln>
            </p:spPr>
          </p:pic>
          <p:pic>
            <p:nvPicPr>
              <p:cNvPr id="1935" name="Google Shape;1935;p202"/>
              <p:cNvPicPr preferRelativeResize="0"/>
              <p:nvPr/>
            </p:nvPicPr>
            <p:blipFill rotWithShape="1">
              <a:blip r:embed="rId5">
                <a:alphaModFix/>
              </a:blip>
              <a:srcRect b="0" l="0" r="0" t="0"/>
              <a:stretch/>
            </p:blipFill>
            <p:spPr>
              <a:xfrm>
                <a:off x="1054142" y="2772740"/>
                <a:ext cx="1248477" cy="1248477"/>
              </a:xfrm>
              <a:prstGeom prst="rect">
                <a:avLst/>
              </a:prstGeom>
              <a:noFill/>
              <a:ln>
                <a:noFill/>
              </a:ln>
            </p:spPr>
          </p:pic>
        </p:grpSp>
        <p:cxnSp>
          <p:nvCxnSpPr>
            <p:cNvPr id="1936" name="Google Shape;1936;p202"/>
            <p:cNvCxnSpPr/>
            <p:nvPr/>
          </p:nvCxnSpPr>
          <p:spPr>
            <a:xfrm>
              <a:off x="3793825" y="3280523"/>
              <a:ext cx="4790470" cy="0"/>
            </a:xfrm>
            <a:prstGeom prst="straightConnector1">
              <a:avLst/>
            </a:prstGeom>
            <a:noFill/>
            <a:ln cap="flat" cmpd="sng" w="25400">
              <a:solidFill>
                <a:schemeClr val="accent1"/>
              </a:solidFill>
              <a:prstDash val="solid"/>
              <a:round/>
              <a:headEnd len="med" w="med" type="stealth"/>
              <a:tailEnd len="med" w="med" type="stealth"/>
            </a:ln>
          </p:spPr>
        </p:cxnSp>
        <p:sp>
          <p:nvSpPr>
            <p:cNvPr id="1937" name="Google Shape;1937;p202"/>
            <p:cNvSpPr/>
            <p:nvPr/>
          </p:nvSpPr>
          <p:spPr>
            <a:xfrm>
              <a:off x="5199709" y="3296566"/>
              <a:ext cx="216332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Encrypted data</a:t>
              </a:r>
              <a:endParaRPr sz="1600">
                <a:solidFill>
                  <a:schemeClr val="dk1"/>
                </a:solidFill>
                <a:latin typeface="Play"/>
                <a:ea typeface="Play"/>
                <a:cs typeface="Play"/>
                <a:sym typeface="Play"/>
              </a:endParaRPr>
            </a:p>
          </p:txBody>
        </p:sp>
        <p:grpSp>
          <p:nvGrpSpPr>
            <p:cNvPr id="1938" name="Google Shape;1938;p202"/>
            <p:cNvGrpSpPr/>
            <p:nvPr/>
          </p:nvGrpSpPr>
          <p:grpSpPr>
            <a:xfrm>
              <a:off x="8398177" y="2203021"/>
              <a:ext cx="2045504" cy="2045504"/>
              <a:chOff x="8398177" y="2203021"/>
              <a:chExt cx="2045504" cy="2045504"/>
            </a:xfrm>
          </p:grpSpPr>
          <p:pic>
            <p:nvPicPr>
              <p:cNvPr id="1939" name="Google Shape;1939;p202"/>
              <p:cNvPicPr preferRelativeResize="0"/>
              <p:nvPr/>
            </p:nvPicPr>
            <p:blipFill rotWithShape="1">
              <a:blip r:embed="rId6">
                <a:alphaModFix/>
              </a:blip>
              <a:srcRect b="0" l="0" r="0" t="0"/>
              <a:stretch/>
            </p:blipFill>
            <p:spPr>
              <a:xfrm>
                <a:off x="8398177" y="2203021"/>
                <a:ext cx="2045504" cy="2045504"/>
              </a:xfrm>
              <a:prstGeom prst="rect">
                <a:avLst/>
              </a:prstGeom>
              <a:noFill/>
              <a:ln>
                <a:noFill/>
              </a:ln>
            </p:spPr>
          </p:pic>
          <p:pic>
            <p:nvPicPr>
              <p:cNvPr id="1940" name="Google Shape;1940;p202"/>
              <p:cNvPicPr preferRelativeResize="0"/>
              <p:nvPr/>
            </p:nvPicPr>
            <p:blipFill rotWithShape="1">
              <a:blip r:embed="rId4">
                <a:alphaModFix/>
              </a:blip>
              <a:srcRect b="0" l="0" r="0" t="0"/>
              <a:stretch/>
            </p:blipFill>
            <p:spPr>
              <a:xfrm>
                <a:off x="8857337" y="3071237"/>
                <a:ext cx="1040529" cy="1040529"/>
              </a:xfrm>
              <a:prstGeom prst="rect">
                <a:avLst/>
              </a:prstGeom>
              <a:noFill/>
              <a:ln>
                <a:noFill/>
              </a:ln>
            </p:spPr>
          </p:pic>
        </p:grpSp>
        <p:sp>
          <p:nvSpPr>
            <p:cNvPr id="1941" name="Google Shape;1941;p202"/>
            <p:cNvSpPr/>
            <p:nvPr/>
          </p:nvSpPr>
          <p:spPr>
            <a:xfrm>
              <a:off x="8556315" y="4469135"/>
              <a:ext cx="1641576"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AWS Cloud storage bucket</a:t>
              </a:r>
              <a:endParaRPr sz="1800">
                <a:solidFill>
                  <a:schemeClr val="dk1"/>
                </a:solidFill>
                <a:latin typeface="Play"/>
                <a:ea typeface="Play"/>
                <a:cs typeface="Play"/>
                <a:sym typeface="Play"/>
              </a:endParaRPr>
            </a:p>
          </p:txBody>
        </p:sp>
      </p:grpSp>
      <p:sp>
        <p:nvSpPr>
          <p:cNvPr id="1942" name="Google Shape;1942;p202"/>
          <p:cNvSpPr/>
          <p:nvPr/>
        </p:nvSpPr>
        <p:spPr>
          <a:xfrm>
            <a:off x="1144970" y="1475557"/>
            <a:ext cx="2490717" cy="5847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Client encrypts data before it is sent</a:t>
            </a:r>
            <a:endParaRPr/>
          </a:p>
        </p:txBody>
      </p:sp>
      <p:sp>
        <p:nvSpPr>
          <p:cNvPr id="1943" name="Google Shape;1943;p202"/>
          <p:cNvSpPr/>
          <p:nvPr/>
        </p:nvSpPr>
        <p:spPr>
          <a:xfrm>
            <a:off x="1025698" y="5392465"/>
            <a:ext cx="2609989" cy="830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Client retrieves encrypted data and decrypts it for use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r>
              <a:rPr b="0" i="0" lang="en-US" sz="1100" u="none" cap="none" strike="noStrike">
                <a:solidFill>
                  <a:srgbClr val="232F3E"/>
                </a:solidFill>
                <a:latin typeface="Arial"/>
                <a:ea typeface="Arial"/>
                <a:cs typeface="Arial"/>
                <a:sym typeface="Arial"/>
              </a:rPr>
              <a:t>	</a:t>
            </a:r>
            <a:endParaRPr/>
          </a:p>
        </p:txBody>
      </p:sp>
      <p:sp>
        <p:nvSpPr>
          <p:cNvPr id="1949" name="Google Shape;1949;p20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Protecting data at rest with server-side encryption</a:t>
            </a:r>
            <a:endParaRPr/>
          </a:p>
        </p:txBody>
      </p:sp>
      <p:grpSp>
        <p:nvGrpSpPr>
          <p:cNvPr descr="Diagram of server-side encryption. See details in notes." id="1950" name="Google Shape;1950;p203"/>
          <p:cNvGrpSpPr/>
          <p:nvPr/>
        </p:nvGrpSpPr>
        <p:grpSpPr>
          <a:xfrm>
            <a:off x="1294545" y="2008710"/>
            <a:ext cx="9986478" cy="3677248"/>
            <a:chOff x="1294545" y="2008710"/>
            <a:chExt cx="9986478" cy="3677248"/>
          </a:xfrm>
        </p:grpSpPr>
        <p:grpSp>
          <p:nvGrpSpPr>
            <p:cNvPr id="1951" name="Google Shape;1951;p203"/>
            <p:cNvGrpSpPr/>
            <p:nvPr/>
          </p:nvGrpSpPr>
          <p:grpSpPr>
            <a:xfrm>
              <a:off x="1294545" y="2309610"/>
              <a:ext cx="2020200" cy="2020200"/>
              <a:chOff x="1294545" y="2309610"/>
              <a:chExt cx="2020200" cy="2020200"/>
            </a:xfrm>
          </p:grpSpPr>
          <p:pic>
            <p:nvPicPr>
              <p:cNvPr id="1952" name="Google Shape;1952;p203"/>
              <p:cNvPicPr preferRelativeResize="0"/>
              <p:nvPr/>
            </p:nvPicPr>
            <p:blipFill rotWithShape="1">
              <a:blip r:embed="rId3">
                <a:alphaModFix/>
              </a:blip>
              <a:srcRect b="0" l="0" r="0" t="0"/>
              <a:stretch/>
            </p:blipFill>
            <p:spPr>
              <a:xfrm>
                <a:off x="1294545" y="2309610"/>
                <a:ext cx="2020200" cy="2020200"/>
              </a:xfrm>
              <a:prstGeom prst="rect">
                <a:avLst/>
              </a:prstGeom>
              <a:noFill/>
              <a:ln>
                <a:noFill/>
              </a:ln>
            </p:spPr>
          </p:pic>
          <p:pic>
            <p:nvPicPr>
              <p:cNvPr id="1953" name="Google Shape;1953;p203"/>
              <p:cNvPicPr preferRelativeResize="0"/>
              <p:nvPr/>
            </p:nvPicPr>
            <p:blipFill rotWithShape="1">
              <a:blip r:embed="rId4">
                <a:alphaModFix/>
              </a:blip>
              <a:srcRect b="0" l="0" r="0" t="0"/>
              <a:stretch/>
            </p:blipFill>
            <p:spPr>
              <a:xfrm>
                <a:off x="1747284" y="2447829"/>
                <a:ext cx="1248477" cy="1248477"/>
              </a:xfrm>
              <a:prstGeom prst="rect">
                <a:avLst/>
              </a:prstGeom>
              <a:noFill/>
              <a:ln>
                <a:noFill/>
              </a:ln>
            </p:spPr>
          </p:pic>
        </p:grpSp>
        <p:sp>
          <p:nvSpPr>
            <p:cNvPr id="1954" name="Google Shape;1954;p203"/>
            <p:cNvSpPr/>
            <p:nvPr/>
          </p:nvSpPr>
          <p:spPr>
            <a:xfrm>
              <a:off x="1869128" y="4329810"/>
              <a:ext cx="795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Play"/>
                  <a:ea typeface="Play"/>
                  <a:cs typeface="Play"/>
                  <a:sym typeface="Play"/>
                </a:rPr>
                <a:t>Client</a:t>
              </a:r>
              <a:endParaRPr sz="1800">
                <a:solidFill>
                  <a:schemeClr val="dk1"/>
                </a:solidFill>
                <a:latin typeface="Play"/>
                <a:ea typeface="Play"/>
                <a:cs typeface="Play"/>
                <a:sym typeface="Play"/>
              </a:endParaRPr>
            </a:p>
          </p:txBody>
        </p:sp>
        <p:cxnSp>
          <p:nvCxnSpPr>
            <p:cNvPr id="1955" name="Google Shape;1955;p203"/>
            <p:cNvCxnSpPr/>
            <p:nvPr/>
          </p:nvCxnSpPr>
          <p:spPr>
            <a:xfrm>
              <a:off x="3357173" y="3247132"/>
              <a:ext cx="5083047" cy="32893"/>
            </a:xfrm>
            <a:prstGeom prst="straightConnector1">
              <a:avLst/>
            </a:prstGeom>
            <a:noFill/>
            <a:ln cap="flat" cmpd="sng" w="25400">
              <a:solidFill>
                <a:schemeClr val="accent1"/>
              </a:solidFill>
              <a:prstDash val="solid"/>
              <a:round/>
              <a:headEnd len="med" w="med" type="stealth"/>
              <a:tailEnd len="med" w="med" type="stealth"/>
            </a:ln>
          </p:spPr>
        </p:cxnSp>
        <p:sp>
          <p:nvSpPr>
            <p:cNvPr id="1956" name="Google Shape;1956;p203"/>
            <p:cNvSpPr/>
            <p:nvPr/>
          </p:nvSpPr>
          <p:spPr>
            <a:xfrm>
              <a:off x="4521562" y="3285236"/>
              <a:ext cx="261233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Unencrypted data</a:t>
              </a:r>
              <a:endParaRPr sz="1600">
                <a:solidFill>
                  <a:schemeClr val="dk1"/>
                </a:solidFill>
                <a:latin typeface="Play"/>
                <a:ea typeface="Play"/>
                <a:cs typeface="Play"/>
                <a:sym typeface="Play"/>
              </a:endParaRPr>
            </a:p>
          </p:txBody>
        </p:sp>
        <p:grpSp>
          <p:nvGrpSpPr>
            <p:cNvPr id="1957" name="Google Shape;1957;p203"/>
            <p:cNvGrpSpPr/>
            <p:nvPr/>
          </p:nvGrpSpPr>
          <p:grpSpPr>
            <a:xfrm>
              <a:off x="8298289" y="2008710"/>
              <a:ext cx="2982734" cy="2982734"/>
              <a:chOff x="8298289" y="2008710"/>
              <a:chExt cx="2982734" cy="2982734"/>
            </a:xfrm>
          </p:grpSpPr>
          <p:pic>
            <p:nvPicPr>
              <p:cNvPr id="1958" name="Google Shape;1958;p203"/>
              <p:cNvPicPr preferRelativeResize="0"/>
              <p:nvPr/>
            </p:nvPicPr>
            <p:blipFill rotWithShape="1">
              <a:blip r:embed="rId5">
                <a:alphaModFix/>
              </a:blip>
              <a:srcRect b="0" l="0" r="0" t="0"/>
              <a:stretch/>
            </p:blipFill>
            <p:spPr>
              <a:xfrm>
                <a:off x="8298289" y="2008710"/>
                <a:ext cx="2982734" cy="2982734"/>
              </a:xfrm>
              <a:prstGeom prst="rect">
                <a:avLst/>
              </a:prstGeom>
              <a:noFill/>
              <a:ln>
                <a:noFill/>
              </a:ln>
            </p:spPr>
          </p:pic>
          <p:pic>
            <p:nvPicPr>
              <p:cNvPr id="1959" name="Google Shape;1959;p203"/>
              <p:cNvPicPr preferRelativeResize="0"/>
              <p:nvPr/>
            </p:nvPicPr>
            <p:blipFill rotWithShape="1">
              <a:blip r:embed="rId6">
                <a:alphaModFix/>
              </a:blip>
              <a:srcRect b="0" l="0" r="0" t="0"/>
              <a:stretch/>
            </p:blipFill>
            <p:spPr>
              <a:xfrm>
                <a:off x="9558651" y="3623790"/>
                <a:ext cx="1040529" cy="1040529"/>
              </a:xfrm>
              <a:prstGeom prst="rect">
                <a:avLst/>
              </a:prstGeom>
              <a:noFill/>
              <a:ln>
                <a:noFill/>
              </a:ln>
            </p:spPr>
          </p:pic>
          <p:pic>
            <p:nvPicPr>
              <p:cNvPr id="1960" name="Google Shape;1960;p203"/>
              <p:cNvPicPr preferRelativeResize="0"/>
              <p:nvPr/>
            </p:nvPicPr>
            <p:blipFill rotWithShape="1">
              <a:blip r:embed="rId4">
                <a:alphaModFix/>
              </a:blip>
              <a:srcRect b="0" l="0" r="0" t="0"/>
              <a:stretch/>
            </p:blipFill>
            <p:spPr>
              <a:xfrm>
                <a:off x="8551454" y="2774548"/>
                <a:ext cx="1248477" cy="1248477"/>
              </a:xfrm>
              <a:prstGeom prst="rect">
                <a:avLst/>
              </a:prstGeom>
              <a:noFill/>
              <a:ln>
                <a:noFill/>
              </a:ln>
            </p:spPr>
          </p:pic>
          <p:cxnSp>
            <p:nvCxnSpPr>
              <p:cNvPr id="1961" name="Google Shape;1961;p203"/>
              <p:cNvCxnSpPr/>
              <p:nvPr/>
            </p:nvCxnSpPr>
            <p:spPr>
              <a:xfrm flipH="1" rot="-5400000">
                <a:off x="9351580" y="3872276"/>
                <a:ext cx="360388" cy="301498"/>
              </a:xfrm>
              <a:prstGeom prst="bentConnector2">
                <a:avLst/>
              </a:prstGeom>
              <a:noFill/>
              <a:ln cap="flat" cmpd="sng" w="25400">
                <a:solidFill>
                  <a:schemeClr val="accent1"/>
                </a:solidFill>
                <a:prstDash val="solid"/>
                <a:round/>
                <a:headEnd len="med" w="med" type="stealth"/>
                <a:tailEnd len="med" w="med" type="stealth"/>
              </a:ln>
            </p:spPr>
          </p:cxnSp>
        </p:grpSp>
        <p:sp>
          <p:nvSpPr>
            <p:cNvPr id="1962" name="Google Shape;1962;p203"/>
            <p:cNvSpPr/>
            <p:nvPr/>
          </p:nvSpPr>
          <p:spPr>
            <a:xfrm>
              <a:off x="8825731" y="5039627"/>
              <a:ext cx="19484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Play"/>
                  <a:ea typeface="Play"/>
                  <a:cs typeface="Play"/>
                  <a:sym typeface="Play"/>
                </a:rPr>
                <a:t>AWS Cloud storage bucket</a:t>
              </a:r>
              <a:endParaRPr sz="1800">
                <a:solidFill>
                  <a:schemeClr val="dk1"/>
                </a:solidFill>
                <a:latin typeface="Play"/>
                <a:ea typeface="Play"/>
                <a:cs typeface="Play"/>
                <a:sym typeface="Play"/>
              </a:endParaRPr>
            </a:p>
          </p:txBody>
        </p:sp>
      </p:grpSp>
      <p:sp>
        <p:nvSpPr>
          <p:cNvPr id="1963" name="Google Shape;1963;p203"/>
          <p:cNvSpPr/>
          <p:nvPr/>
        </p:nvSpPr>
        <p:spPr>
          <a:xfrm>
            <a:off x="8195548" y="1401524"/>
            <a:ext cx="3152156" cy="64633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Server encrypts data when it is stored</a:t>
            </a:r>
            <a:endParaRPr/>
          </a:p>
        </p:txBody>
      </p:sp>
      <p:sp>
        <p:nvSpPr>
          <p:cNvPr id="1964" name="Google Shape;1964;p203"/>
          <p:cNvSpPr/>
          <p:nvPr/>
        </p:nvSpPr>
        <p:spPr>
          <a:xfrm>
            <a:off x="8298289" y="5680921"/>
            <a:ext cx="3152156" cy="5847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Server decrypts data when it is requested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70" name="Google Shape;1970;p20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Security principles</a:t>
            </a:r>
            <a:endParaRPr/>
          </a:p>
        </p:txBody>
      </p:sp>
      <p:pic>
        <p:nvPicPr>
          <p:cNvPr id="1971" name="Google Shape;1971;p20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1972" name="Google Shape;1972;p20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Security and compliance are shared responsibilities between AWS and customers.</a:t>
            </a:r>
            <a:endParaRPr/>
          </a:p>
          <a:p>
            <a:pPr indent="-228600" lvl="0" marL="228600" rtl="0" algn="l">
              <a:lnSpc>
                <a:spcPct val="100000"/>
              </a:lnSpc>
              <a:spcBef>
                <a:spcPts val="1200"/>
              </a:spcBef>
              <a:spcAft>
                <a:spcPts val="0"/>
              </a:spcAft>
              <a:buClr>
                <a:srgbClr val="232F3E"/>
              </a:buClr>
              <a:buSzPts val="2800"/>
              <a:buChar char="•"/>
            </a:pPr>
            <a:r>
              <a:rPr lang="en-US"/>
              <a:t>The security pillar of the Well-Architected Framework provides design principles to architect secure solutions.</a:t>
            </a:r>
            <a:endParaRPr/>
          </a:p>
          <a:p>
            <a:pPr indent="-228600" lvl="0" marL="228600" rtl="0" algn="l">
              <a:lnSpc>
                <a:spcPct val="100000"/>
              </a:lnSpc>
              <a:spcBef>
                <a:spcPts val="1200"/>
              </a:spcBef>
              <a:spcAft>
                <a:spcPts val="0"/>
              </a:spcAft>
              <a:buClr>
                <a:srgbClr val="232F3E"/>
              </a:buClr>
              <a:buSzPts val="2800"/>
              <a:buChar char="•"/>
            </a:pPr>
            <a:r>
              <a:rPr lang="en-US"/>
              <a:t>The principle of least privilege is a key part of implementing a strong identity foundation.</a:t>
            </a:r>
            <a:endParaRPr/>
          </a:p>
          <a:p>
            <a:pPr indent="-228600" lvl="0" marL="228600" rtl="0" algn="l">
              <a:lnSpc>
                <a:spcPct val="100000"/>
              </a:lnSpc>
              <a:spcBef>
                <a:spcPts val="1200"/>
              </a:spcBef>
              <a:spcAft>
                <a:spcPts val="0"/>
              </a:spcAft>
              <a:buClr>
                <a:srgbClr val="232F3E"/>
              </a:buClr>
              <a:buSzPts val="2800"/>
              <a:buChar char="•"/>
            </a:pPr>
            <a:r>
              <a:rPr lang="en-US"/>
              <a:t>Another key security design principle is protecting data at rest and in transit. Encryption is one important mechanism for protecting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78" name="Google Shape;1978;p20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Authenticating and securing access</a:t>
            </a:r>
            <a:endParaRPr/>
          </a:p>
        </p:txBody>
      </p:sp>
      <p:sp>
        <p:nvSpPr>
          <p:cNvPr id="1979" name="Google Shape;1979;p20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85" name="Google Shape;1985;p20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Authentication and authorization</a:t>
            </a:r>
            <a:endParaRPr/>
          </a:p>
        </p:txBody>
      </p:sp>
      <p:sp>
        <p:nvSpPr>
          <p:cNvPr id="1986" name="Google Shape;1986;p20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Authentication</a:t>
            </a:r>
            <a:endParaRPr/>
          </a:p>
        </p:txBody>
      </p:sp>
      <p:sp>
        <p:nvSpPr>
          <p:cNvPr id="1987" name="Google Shape;1987;p20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spAutoFit/>
          </a:bodyPr>
          <a:lstStyle/>
          <a:p>
            <a:pPr indent="0" lvl="1" marL="0" rtl="0" algn="l">
              <a:lnSpc>
                <a:spcPct val="100000"/>
              </a:lnSpc>
              <a:spcBef>
                <a:spcPts val="0"/>
              </a:spcBef>
              <a:spcAft>
                <a:spcPts val="0"/>
              </a:spcAft>
              <a:buClr>
                <a:schemeClr val="dk2"/>
              </a:buClr>
              <a:buSzPts val="2400"/>
              <a:buNone/>
            </a:pPr>
            <a:r>
              <a:rPr lang="en-US">
                <a:solidFill>
                  <a:schemeClr val="dk2"/>
                </a:solidFill>
                <a:latin typeface="Play"/>
                <a:ea typeface="Play"/>
                <a:cs typeface="Play"/>
                <a:sym typeface="Play"/>
              </a:rPr>
              <a:t>Who is requesting access to the AWS account and the resources in it?</a:t>
            </a:r>
            <a:endParaRPr/>
          </a:p>
          <a:p>
            <a:pPr indent="-228600" lvl="1" marL="457200" rtl="0" algn="l">
              <a:lnSpc>
                <a:spcPct val="100000"/>
              </a:lnSpc>
              <a:spcBef>
                <a:spcPts val="2400"/>
              </a:spcBef>
              <a:spcAft>
                <a:spcPts val="0"/>
              </a:spcAft>
              <a:buClr>
                <a:schemeClr val="dk2"/>
              </a:buClr>
              <a:buSzPts val="2400"/>
              <a:buChar char="•"/>
            </a:pPr>
            <a:r>
              <a:rPr lang="en-US">
                <a:solidFill>
                  <a:schemeClr val="dk2"/>
                </a:solidFill>
                <a:latin typeface="Play"/>
                <a:ea typeface="Play"/>
                <a:cs typeface="Play"/>
                <a:sym typeface="Play"/>
              </a:rPr>
              <a:t>It’s important to establish the identity of the requester through credentials.</a:t>
            </a:r>
            <a:endParaRPr/>
          </a:p>
          <a:p>
            <a:pPr indent="-228600" lvl="1" marL="457200" rtl="0" algn="l">
              <a:lnSpc>
                <a:spcPct val="100000"/>
              </a:lnSpc>
              <a:spcBef>
                <a:spcPts val="2400"/>
              </a:spcBef>
              <a:spcAft>
                <a:spcPts val="0"/>
              </a:spcAft>
              <a:buClr>
                <a:schemeClr val="dk2"/>
              </a:buClr>
              <a:buSzPts val="2400"/>
              <a:buChar char="•"/>
            </a:pPr>
            <a:r>
              <a:rPr lang="en-US">
                <a:solidFill>
                  <a:schemeClr val="dk2"/>
                </a:solidFill>
                <a:latin typeface="Play"/>
                <a:ea typeface="Play"/>
                <a:cs typeface="Play"/>
                <a:sym typeface="Play"/>
              </a:rPr>
              <a:t>The requester could be a person or an application.</a:t>
            </a:r>
            <a:endParaRPr/>
          </a:p>
        </p:txBody>
      </p:sp>
      <p:sp>
        <p:nvSpPr>
          <p:cNvPr id="1988" name="Google Shape;1988;p20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Authorization</a:t>
            </a:r>
            <a:endParaRPr/>
          </a:p>
        </p:txBody>
      </p:sp>
      <p:sp>
        <p:nvSpPr>
          <p:cNvPr id="1989" name="Google Shape;1989;p20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chemeClr val="dk2"/>
              </a:buClr>
              <a:buSzPts val="2400"/>
              <a:buNone/>
            </a:pPr>
            <a:r>
              <a:rPr lang="en-US">
                <a:solidFill>
                  <a:schemeClr val="dk2"/>
                </a:solidFill>
              </a:rPr>
              <a:t>After the requester has been authenticated, what should they be allowed to do?</a:t>
            </a:r>
            <a:endParaRPr/>
          </a:p>
          <a:p>
            <a:pPr indent="-228600" lvl="1" marL="457200" rtl="0" algn="l">
              <a:lnSpc>
                <a:spcPct val="100000"/>
              </a:lnSpc>
              <a:spcBef>
                <a:spcPts val="2400"/>
              </a:spcBef>
              <a:spcAft>
                <a:spcPts val="0"/>
              </a:spcAft>
              <a:buClr>
                <a:schemeClr val="dk2"/>
              </a:buClr>
              <a:buSzPts val="2400"/>
              <a:buFont typeface="Arial"/>
              <a:buChar char="•"/>
            </a:pPr>
            <a:r>
              <a:rPr lang="en-US">
                <a:solidFill>
                  <a:schemeClr val="dk2"/>
                </a:solidFill>
              </a:rPr>
              <a:t>Determine whether to allow or deny the request.</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95" name="Google Shape;1995;p20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Identity and Access Management (IAM)</a:t>
            </a:r>
            <a:endParaRPr/>
          </a:p>
        </p:txBody>
      </p:sp>
      <p:pic>
        <p:nvPicPr>
          <p:cNvPr id="1996" name="Google Shape;1996;p207"/>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1997" name="Google Shape;1997;p20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228600" lvl="0" marL="228600" rtl="0" algn="ctr">
              <a:lnSpc>
                <a:spcPct val="90000"/>
              </a:lnSpc>
              <a:spcBef>
                <a:spcPts val="0"/>
              </a:spcBef>
              <a:spcAft>
                <a:spcPts val="0"/>
              </a:spcAft>
              <a:buClr>
                <a:schemeClr val="dk2"/>
              </a:buClr>
              <a:buSzPts val="2000"/>
              <a:buNone/>
            </a:pPr>
            <a:r>
              <a:rPr lang="en-US">
                <a:solidFill>
                  <a:schemeClr val="dk2"/>
                </a:solidFill>
              </a:rPr>
              <a:t>IAM</a:t>
            </a:r>
            <a:endParaRPr/>
          </a:p>
        </p:txBody>
      </p:sp>
      <p:sp>
        <p:nvSpPr>
          <p:cNvPr id="1998" name="Google Shape;1998;p207"/>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chemeClr val="dk2"/>
              </a:buClr>
              <a:buSzPts val="3200"/>
              <a:buChar char="•"/>
            </a:pPr>
            <a:r>
              <a:rPr lang="en-US">
                <a:solidFill>
                  <a:schemeClr val="dk2"/>
                </a:solidFill>
              </a:rPr>
              <a:t>Controls individual and group access to your AWS resources</a:t>
            </a:r>
            <a:endParaRPr/>
          </a:p>
          <a:p>
            <a:pPr indent="-228600" lvl="0" marL="228600" rtl="0" algn="l">
              <a:lnSpc>
                <a:spcPct val="100000"/>
              </a:lnSpc>
              <a:spcBef>
                <a:spcPts val="1200"/>
              </a:spcBef>
              <a:spcAft>
                <a:spcPts val="0"/>
              </a:spcAft>
              <a:buClr>
                <a:schemeClr val="dk2"/>
              </a:buClr>
              <a:buSzPts val="3200"/>
              <a:buChar char="•"/>
            </a:pPr>
            <a:r>
              <a:rPr lang="en-US">
                <a:solidFill>
                  <a:schemeClr val="dk2"/>
                </a:solidFill>
              </a:rPr>
              <a:t>Integrates with other AWS services</a:t>
            </a:r>
            <a:endParaRPr/>
          </a:p>
          <a:p>
            <a:pPr indent="-228600" lvl="0" marL="228600" rtl="0" algn="l">
              <a:lnSpc>
                <a:spcPct val="100000"/>
              </a:lnSpc>
              <a:spcBef>
                <a:spcPts val="1200"/>
              </a:spcBef>
              <a:spcAft>
                <a:spcPts val="0"/>
              </a:spcAft>
              <a:buClr>
                <a:schemeClr val="dk2"/>
              </a:buClr>
              <a:buSzPts val="3200"/>
              <a:buChar char="•"/>
            </a:pPr>
            <a:r>
              <a:rPr lang="en-US">
                <a:solidFill>
                  <a:schemeClr val="dk2"/>
                </a:solidFill>
              </a:rPr>
              <a:t>Provides federated identity management</a:t>
            </a:r>
            <a:endParaRPr/>
          </a:p>
          <a:p>
            <a:pPr indent="-228600" lvl="0" marL="228600" rtl="0" algn="l">
              <a:lnSpc>
                <a:spcPct val="100000"/>
              </a:lnSpc>
              <a:spcBef>
                <a:spcPts val="1200"/>
              </a:spcBef>
              <a:spcAft>
                <a:spcPts val="0"/>
              </a:spcAft>
              <a:buClr>
                <a:schemeClr val="dk2"/>
              </a:buClr>
              <a:buSzPts val="3200"/>
              <a:buChar char="•"/>
            </a:pPr>
            <a:r>
              <a:rPr lang="en-US">
                <a:solidFill>
                  <a:schemeClr val="dk2"/>
                </a:solidFill>
              </a:rPr>
              <a:t>Supports multi-factor authentication (MFA)</a:t>
            </a:r>
            <a:endParaRPr/>
          </a:p>
          <a:p>
            <a:pPr indent="-228600" lvl="0" marL="228600" rtl="0" algn="l">
              <a:lnSpc>
                <a:spcPct val="100000"/>
              </a:lnSpc>
              <a:spcBef>
                <a:spcPts val="1200"/>
              </a:spcBef>
              <a:spcAft>
                <a:spcPts val="0"/>
              </a:spcAft>
              <a:buClr>
                <a:schemeClr val="dk2"/>
              </a:buClr>
              <a:buSzPts val="3200"/>
              <a:buChar char="•"/>
            </a:pPr>
            <a:r>
              <a:rPr lang="en-US">
                <a:solidFill>
                  <a:schemeClr val="dk2"/>
                </a:solidFill>
              </a:rPr>
              <a:t>Allows granular permissions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3" name="Google Shape;1763;p19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1764" name="Google Shape;1764;p190"/>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04" name="Google Shape;2004;p20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IAM terminology</a:t>
            </a:r>
            <a:endParaRPr/>
          </a:p>
        </p:txBody>
      </p:sp>
      <p:graphicFrame>
        <p:nvGraphicFramePr>
          <p:cNvPr id="2005" name="Google Shape;2005;p208"/>
          <p:cNvGraphicFramePr/>
          <p:nvPr/>
        </p:nvGraphicFramePr>
        <p:xfrm>
          <a:off x="362712" y="1399822"/>
          <a:ext cx="3000000" cy="3000000"/>
        </p:xfrm>
        <a:graphic>
          <a:graphicData uri="http://schemas.openxmlformats.org/drawingml/2006/table">
            <a:tbl>
              <a:tblPr bandRow="1" firstRow="1">
                <a:noFill/>
                <a:tableStyleId>{0EC76099-C4DD-4061-9935-F739AE7C12C8}</a:tableStyleId>
              </a:tblPr>
              <a:tblGrid>
                <a:gridCol w="2143425"/>
                <a:gridCol w="9323150"/>
              </a:tblGrid>
              <a:tr h="435475">
                <a:tc>
                  <a:txBody>
                    <a:bodyPr/>
                    <a:lstStyle/>
                    <a:p>
                      <a:pPr indent="0" lvl="0" marL="0" marR="0" rtl="0" algn="ctr">
                        <a:spcBef>
                          <a:spcPts val="0"/>
                        </a:spcBef>
                        <a:spcAft>
                          <a:spcPts val="0"/>
                        </a:spcAft>
                        <a:buNone/>
                      </a:pPr>
                      <a:r>
                        <a:rPr lang="en-US" sz="2400" u="none" cap="none" strike="noStrike">
                          <a:solidFill>
                            <a:schemeClr val="lt1"/>
                          </a:solidFill>
                        </a:rPr>
                        <a:t>Term</a:t>
                      </a:r>
                      <a:endParaRPr b="0" sz="2400" u="none" cap="none" strike="noStrike">
                        <a:solidFill>
                          <a:schemeClr val="lt1"/>
                        </a:solidFill>
                      </a:endParaRPr>
                    </a:p>
                  </a:txBody>
                  <a:tcPr marT="137150" marB="137150" marR="137150" marL="137150"/>
                </a:tc>
                <a:tc>
                  <a:txBody>
                    <a:bodyPr/>
                    <a:lstStyle/>
                    <a:p>
                      <a:pPr indent="0" lvl="0" marL="0" marR="0" rtl="0" algn="ctr">
                        <a:spcBef>
                          <a:spcPts val="0"/>
                        </a:spcBef>
                        <a:spcAft>
                          <a:spcPts val="0"/>
                        </a:spcAft>
                        <a:buNone/>
                      </a:pPr>
                      <a:r>
                        <a:rPr lang="en-US" sz="2400" u="none" cap="none" strike="noStrike">
                          <a:solidFill>
                            <a:schemeClr val="lt1"/>
                          </a:solidFill>
                        </a:rPr>
                        <a:t>Definition</a:t>
                      </a:r>
                      <a:endParaRPr b="1" sz="2400" u="none" cap="none" strike="noStrike">
                        <a:solidFill>
                          <a:schemeClr val="lt1"/>
                        </a:solidFill>
                        <a:latin typeface="Play"/>
                        <a:ea typeface="Play"/>
                        <a:cs typeface="Play"/>
                        <a:sym typeface="Play"/>
                      </a:endParaRPr>
                    </a:p>
                  </a:txBody>
                  <a:tcPr marT="137150" marB="137150" marR="137150" marL="137150"/>
                </a:tc>
              </a:tr>
              <a:tr h="435475">
                <a:tc>
                  <a:txBody>
                    <a:bodyPr/>
                    <a:lstStyle/>
                    <a:p>
                      <a:pPr indent="0" lvl="0" marL="0" marR="0" rtl="0" algn="l">
                        <a:lnSpc>
                          <a:spcPct val="100000"/>
                        </a:lnSpc>
                        <a:spcBef>
                          <a:spcPts val="0"/>
                        </a:spcBef>
                        <a:spcAft>
                          <a:spcPts val="0"/>
                        </a:spcAft>
                        <a:buClr>
                          <a:schemeClr val="dk2"/>
                        </a:buClr>
                        <a:buSzPts val="2400"/>
                        <a:buFont typeface="Play"/>
                        <a:buNone/>
                      </a:pPr>
                      <a:r>
                        <a:rPr i="0" lang="en-US" sz="2400" u="none" cap="none" strike="noStrike">
                          <a:solidFill>
                            <a:schemeClr val="dk2"/>
                          </a:solidFill>
                        </a:rPr>
                        <a:t>IAM resource</a:t>
                      </a:r>
                      <a:endParaRPr i="0" sz="2400" u="none" cap="none" strike="noStrike">
                        <a:solidFill>
                          <a:schemeClr val="dk2"/>
                        </a:solidFill>
                        <a:latin typeface="Play"/>
                        <a:ea typeface="Play"/>
                        <a:cs typeface="Play"/>
                        <a:sym typeface="Play"/>
                      </a:endParaRPr>
                    </a:p>
                  </a:txBody>
                  <a:tcPr marT="137150" marB="137150" marR="137150" marL="137150"/>
                </a:tc>
                <a:tc>
                  <a:txBody>
                    <a:bodyPr/>
                    <a:lstStyle/>
                    <a:p>
                      <a:pPr indent="0" lvl="0" marL="0" marR="0" rtl="0" algn="l">
                        <a:lnSpc>
                          <a:spcPct val="100000"/>
                        </a:lnSpc>
                        <a:spcBef>
                          <a:spcPts val="0"/>
                        </a:spcBef>
                        <a:spcAft>
                          <a:spcPts val="0"/>
                        </a:spcAft>
                        <a:buClr>
                          <a:schemeClr val="dk2"/>
                        </a:buClr>
                        <a:buSzPts val="2400"/>
                        <a:buFont typeface="Play"/>
                        <a:buNone/>
                      </a:pPr>
                      <a:r>
                        <a:rPr lang="en-US" sz="2400" u="none" cap="none" strike="noStrike">
                          <a:solidFill>
                            <a:schemeClr val="dk2"/>
                          </a:solidFill>
                        </a:rPr>
                        <a:t>User, group, role, policy and identity-provider objects stored in IAM  </a:t>
                      </a:r>
                      <a:endParaRPr/>
                    </a:p>
                  </a:txBody>
                  <a:tcPr marT="137150" marB="137150" marR="137150" marL="137150"/>
                </a:tc>
              </a:tr>
              <a:tr h="435475">
                <a:tc>
                  <a:txBody>
                    <a:bodyPr/>
                    <a:lstStyle/>
                    <a:p>
                      <a:pPr indent="0" lvl="0" marL="0" marR="0" rtl="0" algn="l">
                        <a:spcBef>
                          <a:spcPts val="0"/>
                        </a:spcBef>
                        <a:spcAft>
                          <a:spcPts val="0"/>
                        </a:spcAft>
                        <a:buNone/>
                      </a:pPr>
                      <a:r>
                        <a:rPr i="0" lang="en-US" sz="2400" u="none" cap="none" strike="noStrike">
                          <a:solidFill>
                            <a:schemeClr val="dk2"/>
                          </a:solidFill>
                        </a:rPr>
                        <a:t>IAM entity</a:t>
                      </a:r>
                      <a:endParaRPr i="0" sz="2400" u="none" cap="none" strike="noStrike">
                        <a:solidFill>
                          <a:schemeClr val="dk2"/>
                        </a:solidFill>
                        <a:latin typeface="Play"/>
                        <a:ea typeface="Play"/>
                        <a:cs typeface="Play"/>
                        <a:sym typeface="Play"/>
                      </a:endParaRPr>
                    </a:p>
                  </a:txBody>
                  <a:tcPr marT="137150" marB="137150" marR="137150" marL="137150"/>
                </a:tc>
                <a:tc>
                  <a:txBody>
                    <a:bodyPr/>
                    <a:lstStyle/>
                    <a:p>
                      <a:pPr indent="0" lvl="0" marL="0" marR="0" rtl="0" algn="l">
                        <a:lnSpc>
                          <a:spcPct val="100000"/>
                        </a:lnSpc>
                        <a:spcBef>
                          <a:spcPts val="0"/>
                        </a:spcBef>
                        <a:spcAft>
                          <a:spcPts val="0"/>
                        </a:spcAft>
                        <a:buClr>
                          <a:schemeClr val="dk2"/>
                        </a:buClr>
                        <a:buSzPts val="2400"/>
                        <a:buFont typeface="Play"/>
                        <a:buNone/>
                      </a:pPr>
                      <a:r>
                        <a:rPr lang="en-US" sz="2400" u="none" cap="none" strike="noStrike">
                          <a:solidFill>
                            <a:schemeClr val="dk2"/>
                          </a:solidFill>
                        </a:rPr>
                        <a:t>IAM resource objects that are used by AWS for authentication (users and roles)</a:t>
                      </a:r>
                      <a:endParaRPr/>
                    </a:p>
                  </a:txBody>
                  <a:tcPr marT="137150" marB="137150" marR="137150" marL="137150"/>
                </a:tc>
              </a:tr>
              <a:tr h="822825">
                <a:tc>
                  <a:txBody>
                    <a:bodyPr/>
                    <a:lstStyle/>
                    <a:p>
                      <a:pPr indent="0" lvl="0" marL="0" marR="0" rtl="0" algn="l">
                        <a:spcBef>
                          <a:spcPts val="0"/>
                        </a:spcBef>
                        <a:spcAft>
                          <a:spcPts val="0"/>
                        </a:spcAft>
                        <a:buNone/>
                      </a:pPr>
                      <a:r>
                        <a:rPr i="0" lang="en-US" sz="2400" u="none" cap="none" strike="noStrike">
                          <a:solidFill>
                            <a:schemeClr val="dk2"/>
                          </a:solidFill>
                        </a:rPr>
                        <a:t>IAM identity</a:t>
                      </a:r>
                      <a:endParaRPr i="0" sz="2400" u="none" cap="none" strike="noStrike">
                        <a:solidFill>
                          <a:schemeClr val="dk2"/>
                        </a:solidFill>
                        <a:latin typeface="Play"/>
                        <a:ea typeface="Play"/>
                        <a:cs typeface="Play"/>
                        <a:sym typeface="Play"/>
                      </a:endParaRPr>
                    </a:p>
                  </a:txBody>
                  <a:tcPr marT="137150" marB="137150" marR="137150" marL="137150"/>
                </a:tc>
                <a:tc>
                  <a:txBody>
                    <a:bodyPr/>
                    <a:lstStyle/>
                    <a:p>
                      <a:pPr indent="0" lvl="0" marL="0" marR="0" rtl="0" algn="l">
                        <a:spcBef>
                          <a:spcPts val="0"/>
                        </a:spcBef>
                        <a:spcAft>
                          <a:spcPts val="0"/>
                        </a:spcAft>
                        <a:buNone/>
                      </a:pPr>
                      <a:r>
                        <a:rPr lang="en-US" sz="2400" u="none" cap="none" strike="noStrike">
                          <a:solidFill>
                            <a:schemeClr val="dk2"/>
                          </a:solidFill>
                        </a:rPr>
                        <a:t>IAM resource objects that can be authorized in policies to perform actions and access resources (user, group, or role)</a:t>
                      </a:r>
                      <a:endParaRPr/>
                    </a:p>
                  </a:txBody>
                  <a:tcPr marT="137150" marB="137150" marR="137150" marL="137150"/>
                </a:tc>
              </a:tr>
              <a:tr h="684300">
                <a:tc>
                  <a:txBody>
                    <a:bodyPr/>
                    <a:lstStyle/>
                    <a:p>
                      <a:pPr indent="0" lvl="0" marL="0" marR="0" rtl="0" algn="l">
                        <a:spcBef>
                          <a:spcPts val="0"/>
                        </a:spcBef>
                        <a:spcAft>
                          <a:spcPts val="0"/>
                        </a:spcAft>
                        <a:buNone/>
                      </a:pPr>
                      <a:r>
                        <a:rPr i="0" lang="en-US" sz="2400" u="none" cap="none" strike="noStrike">
                          <a:solidFill>
                            <a:schemeClr val="dk2"/>
                          </a:solidFill>
                        </a:rPr>
                        <a:t>Principal</a:t>
                      </a:r>
                      <a:endParaRPr i="0" sz="2400" u="none" cap="none" strike="noStrike">
                        <a:solidFill>
                          <a:schemeClr val="dk2"/>
                        </a:solidFill>
                        <a:latin typeface="Play"/>
                        <a:ea typeface="Play"/>
                        <a:cs typeface="Play"/>
                        <a:sym typeface="Play"/>
                      </a:endParaRPr>
                    </a:p>
                  </a:txBody>
                  <a:tcPr marT="137150" marB="137150" marR="137150" marL="137150"/>
                </a:tc>
                <a:tc>
                  <a:txBody>
                    <a:bodyPr/>
                    <a:lstStyle/>
                    <a:p>
                      <a:pPr indent="0" lvl="0" marL="0" marR="0" rtl="0" algn="l">
                        <a:spcBef>
                          <a:spcPts val="0"/>
                        </a:spcBef>
                        <a:spcAft>
                          <a:spcPts val="0"/>
                        </a:spcAft>
                        <a:buNone/>
                      </a:pPr>
                      <a:r>
                        <a:rPr lang="en-US" sz="2400" u="none" cap="none" strike="noStrike">
                          <a:solidFill>
                            <a:schemeClr val="dk2"/>
                          </a:solidFill>
                        </a:rPr>
                        <a:t>Person or application that can sign in and make requests to AWS</a:t>
                      </a:r>
                      <a:endParaRPr/>
                    </a:p>
                  </a:txBody>
                  <a:tcPr marT="137150" marB="137150" marR="137150" marL="1371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2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11" name="Google Shape;2011;p20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Using IAM to control access to AWS resources</a:t>
            </a:r>
            <a:endParaRPr/>
          </a:p>
        </p:txBody>
      </p:sp>
      <p:pic>
        <p:nvPicPr>
          <p:cNvPr id="2012" name="Google Shape;2012;p209"/>
          <p:cNvPicPr preferRelativeResize="0"/>
          <p:nvPr>
            <p:ph idx="2" type="pic"/>
          </p:nvPr>
        </p:nvPicPr>
        <p:blipFill rotWithShape="1">
          <a:blip r:embed="rId3">
            <a:alphaModFix/>
          </a:blip>
          <a:srcRect b="0" l="0" r="0" t="0"/>
          <a:stretch/>
        </p:blipFill>
        <p:spPr>
          <a:xfrm>
            <a:off x="1074420" y="1345287"/>
            <a:ext cx="1371600" cy="1371600"/>
          </a:xfrm>
          <a:prstGeom prst="rect">
            <a:avLst/>
          </a:prstGeom>
          <a:noFill/>
          <a:ln>
            <a:noFill/>
          </a:ln>
        </p:spPr>
      </p:pic>
      <p:sp>
        <p:nvSpPr>
          <p:cNvPr id="2013" name="Google Shape;2013;p209"/>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solidFill>
                  <a:schemeClr val="lt1"/>
                </a:solidFill>
              </a:rPr>
              <a:t>IAM user</a:t>
            </a:r>
            <a:endParaRPr/>
          </a:p>
        </p:txBody>
      </p:sp>
      <p:sp>
        <p:nvSpPr>
          <p:cNvPr id="2014" name="Google Shape;2014;p209"/>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400"/>
              <a:buNone/>
            </a:pPr>
            <a:r>
              <a:rPr lang="en-US" sz="2400"/>
              <a:t>A person or application that can authenticate with an AWS account</a:t>
            </a:r>
            <a:endParaRPr/>
          </a:p>
        </p:txBody>
      </p:sp>
      <p:pic>
        <p:nvPicPr>
          <p:cNvPr id="2015" name="Google Shape;2015;p209"/>
          <p:cNvPicPr preferRelativeResize="0"/>
          <p:nvPr>
            <p:ph idx="7" type="pic"/>
          </p:nvPr>
        </p:nvPicPr>
        <p:blipFill rotWithShape="1">
          <a:blip r:embed="rId4">
            <a:alphaModFix/>
          </a:blip>
          <a:srcRect b="0" l="0" r="0" t="0"/>
          <a:stretch/>
        </p:blipFill>
        <p:spPr>
          <a:xfrm flipH="1">
            <a:off x="3966972" y="1345287"/>
            <a:ext cx="1371600" cy="1371600"/>
          </a:xfrm>
          <a:prstGeom prst="rect">
            <a:avLst/>
          </a:prstGeom>
          <a:noFill/>
          <a:ln>
            <a:noFill/>
          </a:ln>
        </p:spPr>
      </p:pic>
      <p:sp>
        <p:nvSpPr>
          <p:cNvPr id="2016" name="Google Shape;2016;p209"/>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solidFill>
                  <a:schemeClr val="lt1"/>
                </a:solidFill>
              </a:rPr>
              <a:t>IAM group</a:t>
            </a:r>
            <a:endParaRPr/>
          </a:p>
        </p:txBody>
      </p:sp>
      <p:sp>
        <p:nvSpPr>
          <p:cNvPr id="2017" name="Google Shape;2017;p209"/>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400"/>
              <a:buNone/>
            </a:pPr>
            <a:r>
              <a:rPr lang="en-US" sz="2400"/>
              <a:t>A collection of IAM users who are granted identical authorization</a:t>
            </a:r>
            <a:endParaRPr/>
          </a:p>
        </p:txBody>
      </p:sp>
      <p:pic>
        <p:nvPicPr>
          <p:cNvPr id="2018" name="Google Shape;2018;p209"/>
          <p:cNvPicPr preferRelativeResize="0"/>
          <p:nvPr>
            <p:ph idx="4" type="pic"/>
          </p:nvPr>
        </p:nvPicPr>
        <p:blipFill rotWithShape="1">
          <a:blip r:embed="rId5">
            <a:alphaModFix/>
          </a:blip>
          <a:srcRect b="0" l="0" r="0" t="0"/>
          <a:stretch/>
        </p:blipFill>
        <p:spPr>
          <a:xfrm>
            <a:off x="6859524" y="1501854"/>
            <a:ext cx="1371600" cy="1371600"/>
          </a:xfrm>
          <a:prstGeom prst="rect">
            <a:avLst/>
          </a:prstGeom>
          <a:noFill/>
          <a:ln>
            <a:noFill/>
          </a:ln>
        </p:spPr>
      </p:pic>
      <p:sp>
        <p:nvSpPr>
          <p:cNvPr id="2019" name="Google Shape;2019;p209"/>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solidFill>
                  <a:schemeClr val="lt1"/>
                </a:solidFill>
              </a:rPr>
              <a:t>IAM  role</a:t>
            </a:r>
            <a:endParaRPr/>
          </a:p>
        </p:txBody>
      </p:sp>
      <p:sp>
        <p:nvSpPr>
          <p:cNvPr id="2020" name="Google Shape;2020;p209"/>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sz="2400"/>
              <a:t>An identity that is used to grant a temporary set of permissions to make AWS service requests</a:t>
            </a:r>
            <a:endParaRPr/>
          </a:p>
          <a:p>
            <a:pPr indent="0" lvl="0" marL="0" rtl="0" algn="l">
              <a:lnSpc>
                <a:spcPct val="100000"/>
              </a:lnSpc>
              <a:spcBef>
                <a:spcPts val="600"/>
              </a:spcBef>
              <a:spcAft>
                <a:spcPts val="0"/>
              </a:spcAft>
              <a:buClr>
                <a:srgbClr val="232F3E"/>
              </a:buClr>
              <a:buSzPts val="2400"/>
              <a:buNone/>
            </a:pPr>
            <a:r>
              <a:t/>
            </a:r>
            <a:endParaRPr sz="2400"/>
          </a:p>
        </p:txBody>
      </p:sp>
      <p:pic>
        <p:nvPicPr>
          <p:cNvPr id="2021" name="Google Shape;2021;p209"/>
          <p:cNvPicPr preferRelativeResize="0"/>
          <p:nvPr>
            <p:ph idx="13" type="pic"/>
          </p:nvPr>
        </p:nvPicPr>
        <p:blipFill rotWithShape="1">
          <a:blip r:embed="rId6">
            <a:alphaModFix/>
          </a:blip>
          <a:srcRect b="0" l="0" r="0" t="0"/>
          <a:stretch/>
        </p:blipFill>
        <p:spPr>
          <a:xfrm>
            <a:off x="9752076" y="1345287"/>
            <a:ext cx="1371600" cy="1371600"/>
          </a:xfrm>
          <a:prstGeom prst="rect">
            <a:avLst/>
          </a:prstGeom>
          <a:noFill/>
          <a:ln>
            <a:noFill/>
          </a:ln>
        </p:spPr>
      </p:pic>
      <p:sp>
        <p:nvSpPr>
          <p:cNvPr id="2022" name="Google Shape;2022;p209"/>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solidFill>
                  <a:schemeClr val="lt1"/>
                </a:solidFill>
              </a:rPr>
              <a:t>IAM policy</a:t>
            </a:r>
            <a:endParaRPr/>
          </a:p>
        </p:txBody>
      </p:sp>
      <p:sp>
        <p:nvSpPr>
          <p:cNvPr id="2023" name="Google Shape;2023;p209"/>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400"/>
              <a:buNone/>
            </a:pPr>
            <a:r>
              <a:rPr lang="en-US" sz="2400"/>
              <a:t>The document that defines which resources can be accessed and the level of access to each resource</a:t>
            </a:r>
            <a:endParaRPr/>
          </a:p>
          <a:p>
            <a:pPr indent="0" lvl="0" marL="0" rtl="0" algn="l">
              <a:lnSpc>
                <a:spcPct val="100000"/>
              </a:lnSpc>
              <a:spcBef>
                <a:spcPts val="600"/>
              </a:spcBef>
              <a:spcAft>
                <a:spcPts val="0"/>
              </a:spcAft>
              <a:buClr>
                <a:srgbClr val="232F3E"/>
              </a:buClr>
              <a:buSzPts val="2400"/>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29" name="Google Shape;2029;p2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IAM credentials for authentication</a:t>
            </a:r>
            <a:endParaRPr/>
          </a:p>
        </p:txBody>
      </p:sp>
      <p:graphicFrame>
        <p:nvGraphicFramePr>
          <p:cNvPr id="2030" name="Google Shape;2030;p210"/>
          <p:cNvGraphicFramePr/>
          <p:nvPr/>
        </p:nvGraphicFramePr>
        <p:xfrm>
          <a:off x="501217" y="1383268"/>
          <a:ext cx="3000000" cy="3000000"/>
        </p:xfrm>
        <a:graphic>
          <a:graphicData uri="http://schemas.openxmlformats.org/drawingml/2006/table">
            <a:tbl>
              <a:tblPr bandRow="1" firstRow="1">
                <a:noFill/>
                <a:tableStyleId>{0EC76099-C4DD-4061-9935-F739AE7C12C8}</a:tableStyleId>
              </a:tblPr>
              <a:tblGrid>
                <a:gridCol w="5538275"/>
                <a:gridCol w="5651300"/>
              </a:tblGrid>
              <a:tr h="370850">
                <a:tc>
                  <a:txBody>
                    <a:bodyPr/>
                    <a:lstStyle/>
                    <a:p>
                      <a:pPr indent="0" lvl="0" marL="0" marR="0" rtl="0" algn="ctr">
                        <a:lnSpc>
                          <a:spcPct val="100000"/>
                        </a:lnSpc>
                        <a:spcBef>
                          <a:spcPts val="0"/>
                        </a:spcBef>
                        <a:spcAft>
                          <a:spcPts val="0"/>
                        </a:spcAft>
                        <a:buNone/>
                      </a:pPr>
                      <a:r>
                        <a:rPr b="1" lang="en-US" sz="2400" u="none" cap="none" strike="noStrike">
                          <a:solidFill>
                            <a:schemeClr val="lt1"/>
                          </a:solidFill>
                          <a:latin typeface="Play"/>
                          <a:ea typeface="Play"/>
                          <a:cs typeface="Play"/>
                          <a:sym typeface="Play"/>
                        </a:rPr>
                        <a:t>Action</a:t>
                      </a:r>
                      <a:endParaRPr/>
                    </a:p>
                  </a:txBody>
                  <a:tcPr marT="137150" marB="137150" marR="137150" marL="137150"/>
                </a:tc>
                <a:tc>
                  <a:txBody>
                    <a:bodyPr/>
                    <a:lstStyle/>
                    <a:p>
                      <a:pPr indent="0" lvl="0" marL="0" marR="0" rtl="0" algn="ctr">
                        <a:lnSpc>
                          <a:spcPct val="100000"/>
                        </a:lnSpc>
                        <a:spcBef>
                          <a:spcPts val="0"/>
                        </a:spcBef>
                        <a:spcAft>
                          <a:spcPts val="0"/>
                        </a:spcAft>
                        <a:buNone/>
                      </a:pPr>
                      <a:r>
                        <a:rPr b="1" lang="en-US" sz="2400" u="none" cap="none" strike="noStrike">
                          <a:solidFill>
                            <a:schemeClr val="lt1"/>
                          </a:solidFill>
                          <a:latin typeface="Play"/>
                          <a:ea typeface="Play"/>
                          <a:cs typeface="Play"/>
                          <a:sym typeface="Play"/>
                        </a:rPr>
                        <a:t>Credentials needed</a:t>
                      </a:r>
                      <a:endParaRPr/>
                    </a:p>
                  </a:txBody>
                  <a:tcPr marT="137150" marB="137150" marR="137150" marL="137150"/>
                </a:tc>
              </a:tr>
              <a:tr h="370850">
                <a:tc>
                  <a:txBody>
                    <a:bodyPr/>
                    <a:lstStyle/>
                    <a:p>
                      <a:pPr indent="0" lvl="0" marL="0" marR="0" rtl="0" algn="l">
                        <a:lnSpc>
                          <a:spcPct val="100000"/>
                        </a:lnSpc>
                        <a:spcBef>
                          <a:spcPts val="0"/>
                        </a:spcBef>
                        <a:spcAft>
                          <a:spcPts val="0"/>
                        </a:spcAft>
                        <a:buNone/>
                      </a:pPr>
                      <a:r>
                        <a:rPr lang="en-US" sz="2400" u="none" cap="none" strike="noStrike">
                          <a:solidFill>
                            <a:srgbClr val="000000"/>
                          </a:solidFill>
                          <a:latin typeface="Play"/>
                          <a:ea typeface="Play"/>
                          <a:cs typeface="Play"/>
                          <a:sym typeface="Play"/>
                        </a:rPr>
                        <a:t>Sign in to the AWS Management Console</a:t>
                      </a:r>
                      <a:endParaRPr i="0" sz="2400" u="none" cap="none" strike="noStrike">
                        <a:solidFill>
                          <a:srgbClr val="232F3E"/>
                        </a:solidFill>
                        <a:latin typeface="Play"/>
                        <a:ea typeface="Play"/>
                        <a:cs typeface="Play"/>
                        <a:sym typeface="Play"/>
                      </a:endParaRPr>
                    </a:p>
                  </a:txBody>
                  <a:tcPr marT="137150" marB="137150" marR="137150" marL="137150"/>
                </a:tc>
                <a:tc>
                  <a:txBody>
                    <a:bodyPr/>
                    <a:lstStyle/>
                    <a:p>
                      <a:pPr indent="0" lvl="0" marL="0" marR="0" rtl="0" algn="l">
                        <a:lnSpc>
                          <a:spcPct val="100000"/>
                        </a:lnSpc>
                        <a:spcBef>
                          <a:spcPts val="0"/>
                        </a:spcBef>
                        <a:spcAft>
                          <a:spcPts val="0"/>
                        </a:spcAft>
                        <a:buClr>
                          <a:srgbClr val="000000"/>
                        </a:buClr>
                        <a:buSzPts val="2400"/>
                        <a:buFont typeface="Play"/>
                        <a:buNone/>
                      </a:pPr>
                      <a:r>
                        <a:rPr i="0" lang="en-US" sz="2400" u="none" cap="none" strike="noStrike">
                          <a:solidFill>
                            <a:srgbClr val="000000"/>
                          </a:solidFill>
                          <a:latin typeface="Play"/>
                          <a:ea typeface="Play"/>
                          <a:cs typeface="Play"/>
                          <a:sym typeface="Play"/>
                        </a:rPr>
                        <a:t>Username and password</a:t>
                      </a:r>
                      <a:endParaRPr i="0" sz="2400" u="none" cap="none" strike="noStrike">
                        <a:latin typeface="Play"/>
                        <a:ea typeface="Play"/>
                        <a:cs typeface="Play"/>
                        <a:sym typeface="Play"/>
                      </a:endParaRPr>
                    </a:p>
                  </a:txBody>
                  <a:tcPr marT="137150" marB="137150" marR="137150" marL="137150"/>
                </a:tc>
              </a:tr>
              <a:tr h="370850">
                <a:tc>
                  <a:txBody>
                    <a:bodyPr/>
                    <a:lstStyle/>
                    <a:p>
                      <a:pPr indent="0" lvl="0" marL="0" marR="0" rtl="0" algn="l">
                        <a:lnSpc>
                          <a:spcPct val="100000"/>
                        </a:lnSpc>
                        <a:spcBef>
                          <a:spcPts val="0"/>
                        </a:spcBef>
                        <a:spcAft>
                          <a:spcPts val="0"/>
                        </a:spcAft>
                        <a:buNone/>
                      </a:pPr>
                      <a:r>
                        <a:rPr i="0" lang="en-US" sz="2400" u="none" cap="none" strike="noStrike">
                          <a:solidFill>
                            <a:srgbClr val="232F3E"/>
                          </a:solidFill>
                          <a:latin typeface="Play"/>
                          <a:ea typeface="Play"/>
                          <a:cs typeface="Play"/>
                          <a:sym typeface="Play"/>
                        </a:rPr>
                        <a:t>Run commands from the AWS Command Line Interface (AWS CLI)</a:t>
                      </a:r>
                      <a:endParaRPr/>
                    </a:p>
                  </a:txBody>
                  <a:tcPr marT="137150" marB="137150" marR="137150" marL="137150"/>
                </a:tc>
                <a:tc>
                  <a:txBody>
                    <a:bodyPr/>
                    <a:lstStyle/>
                    <a:p>
                      <a:pPr indent="0" lvl="0" marL="0" marR="0" rtl="0" algn="l">
                        <a:lnSpc>
                          <a:spcPct val="100000"/>
                        </a:lnSpc>
                        <a:spcBef>
                          <a:spcPts val="0"/>
                        </a:spcBef>
                        <a:spcAft>
                          <a:spcPts val="0"/>
                        </a:spcAft>
                        <a:buClr>
                          <a:srgbClr val="000000"/>
                        </a:buClr>
                        <a:buSzPts val="2400"/>
                        <a:buFont typeface="Play"/>
                        <a:buNone/>
                      </a:pPr>
                      <a:r>
                        <a:rPr i="0" lang="en-US" sz="2400" u="none" cap="none" strike="noStrike">
                          <a:solidFill>
                            <a:srgbClr val="000000"/>
                          </a:solidFill>
                          <a:latin typeface="Play"/>
                          <a:ea typeface="Play"/>
                          <a:cs typeface="Play"/>
                          <a:sym typeface="Play"/>
                        </a:rPr>
                        <a:t>AWS access key*</a:t>
                      </a:r>
                      <a:endParaRPr i="0" sz="2400" u="none" cap="none" strike="noStrike">
                        <a:latin typeface="Play"/>
                        <a:ea typeface="Play"/>
                        <a:cs typeface="Play"/>
                        <a:sym typeface="Play"/>
                      </a:endParaRPr>
                    </a:p>
                  </a:txBody>
                  <a:tcPr marT="137150" marB="137150" marR="137150" marL="137150"/>
                </a:tc>
              </a:tr>
              <a:tr h="370850">
                <a:tc>
                  <a:txBody>
                    <a:bodyPr/>
                    <a:lstStyle/>
                    <a:p>
                      <a:pPr indent="0" lvl="0" marL="0" marR="0" rtl="0" algn="l">
                        <a:lnSpc>
                          <a:spcPct val="100000"/>
                        </a:lnSpc>
                        <a:spcBef>
                          <a:spcPts val="0"/>
                        </a:spcBef>
                        <a:spcAft>
                          <a:spcPts val="0"/>
                        </a:spcAft>
                        <a:buNone/>
                      </a:pPr>
                      <a:r>
                        <a:rPr lang="en-US" sz="2400" u="none" cap="none" strike="noStrike">
                          <a:solidFill>
                            <a:srgbClr val="000000"/>
                          </a:solidFill>
                          <a:latin typeface="Play"/>
                          <a:ea typeface="Play"/>
                          <a:cs typeface="Play"/>
                          <a:sym typeface="Play"/>
                        </a:rPr>
                        <a:t>Make programmatic calls to AWS</a:t>
                      </a:r>
                      <a:endParaRPr i="0" sz="2400" u="none" cap="none" strike="noStrike">
                        <a:solidFill>
                          <a:srgbClr val="232F3E"/>
                        </a:solidFill>
                        <a:latin typeface="Play"/>
                        <a:ea typeface="Play"/>
                        <a:cs typeface="Play"/>
                        <a:sym typeface="Play"/>
                      </a:endParaRPr>
                    </a:p>
                  </a:txBody>
                  <a:tcPr marT="137150" marB="137150" marR="137150" marL="137150"/>
                </a:tc>
                <a:tc>
                  <a:txBody>
                    <a:bodyPr/>
                    <a:lstStyle/>
                    <a:p>
                      <a:pPr indent="0" lvl="0" marL="0" marR="0" rtl="0" algn="l">
                        <a:lnSpc>
                          <a:spcPct val="100000"/>
                        </a:lnSpc>
                        <a:spcBef>
                          <a:spcPts val="0"/>
                        </a:spcBef>
                        <a:spcAft>
                          <a:spcPts val="0"/>
                        </a:spcAft>
                        <a:buClr>
                          <a:srgbClr val="000000"/>
                        </a:buClr>
                        <a:buSzPts val="2400"/>
                        <a:buFont typeface="Play"/>
                        <a:buNone/>
                      </a:pPr>
                      <a:r>
                        <a:rPr i="0" lang="en-US" sz="2400" u="none" cap="none" strike="noStrike">
                          <a:solidFill>
                            <a:srgbClr val="000000"/>
                          </a:solidFill>
                          <a:latin typeface="Play"/>
                          <a:ea typeface="Play"/>
                          <a:cs typeface="Play"/>
                          <a:sym typeface="Play"/>
                        </a:rPr>
                        <a:t>AWS access key*</a:t>
                      </a:r>
                      <a:endParaRPr i="0" sz="2400" u="none" cap="none" strike="noStrike">
                        <a:latin typeface="Play"/>
                        <a:ea typeface="Play"/>
                        <a:cs typeface="Play"/>
                        <a:sym typeface="Play"/>
                      </a:endParaRPr>
                    </a:p>
                    <a:p>
                      <a:pPr indent="0" lvl="0" marL="0" marR="0" rtl="0" algn="l">
                        <a:lnSpc>
                          <a:spcPct val="100000"/>
                        </a:lnSpc>
                        <a:spcBef>
                          <a:spcPts val="0"/>
                        </a:spcBef>
                        <a:spcAft>
                          <a:spcPts val="0"/>
                        </a:spcAft>
                        <a:buNone/>
                      </a:pPr>
                      <a:r>
                        <a:t/>
                      </a:r>
                      <a:endParaRPr i="0" sz="2400" u="none" cap="none" strike="noStrike">
                        <a:latin typeface="Play"/>
                        <a:ea typeface="Play"/>
                        <a:cs typeface="Play"/>
                        <a:sym typeface="Play"/>
                      </a:endParaRPr>
                    </a:p>
                  </a:txBody>
                  <a:tcPr marT="137150" marB="137150" marR="137150" marL="137150"/>
                </a:tc>
              </a:tr>
            </a:tbl>
          </a:graphicData>
        </a:graphic>
      </p:graphicFrame>
      <p:sp>
        <p:nvSpPr>
          <p:cNvPr id="2031" name="Google Shape;2031;p210"/>
          <p:cNvSpPr/>
          <p:nvPr/>
        </p:nvSpPr>
        <p:spPr>
          <a:xfrm>
            <a:off x="2167680" y="5474732"/>
            <a:ext cx="78566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Play"/>
                <a:ea typeface="Play"/>
                <a:cs typeface="Play"/>
                <a:sym typeface="Play"/>
              </a:rPr>
              <a:t>*An AWS access key is a combination of an access key ID and a secret key.</a:t>
            </a:r>
            <a:endParaRPr sz="1800">
              <a:solidFill>
                <a:schemeClr val="dk1"/>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37" name="Google Shape;2037;p2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Best practices to secure access</a:t>
            </a:r>
            <a:endParaRPr/>
          </a:p>
        </p:txBody>
      </p:sp>
      <p:sp>
        <p:nvSpPr>
          <p:cNvPr id="2038" name="Google Shape;2038;p21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Follow the principle of least privilege.</a:t>
            </a:r>
            <a:endParaRPr/>
          </a:p>
          <a:p>
            <a:pPr indent="-228600" lvl="0" marL="228600" rtl="0" algn="l">
              <a:lnSpc>
                <a:spcPct val="100000"/>
              </a:lnSpc>
              <a:spcBef>
                <a:spcPts val="1200"/>
              </a:spcBef>
              <a:spcAft>
                <a:spcPts val="0"/>
              </a:spcAft>
              <a:buClr>
                <a:srgbClr val="232F3E"/>
              </a:buClr>
              <a:buSzPts val="2400"/>
              <a:buChar char="•"/>
            </a:pPr>
            <a:r>
              <a:rPr lang="en-US" sz="2400"/>
              <a:t>Enable Multifactor authentication (MFA).</a:t>
            </a:r>
            <a:endParaRPr/>
          </a:p>
          <a:p>
            <a:pPr indent="-228600" lvl="0" marL="228600" rtl="0" algn="l">
              <a:lnSpc>
                <a:spcPct val="100000"/>
              </a:lnSpc>
              <a:spcBef>
                <a:spcPts val="1200"/>
              </a:spcBef>
              <a:spcAft>
                <a:spcPts val="0"/>
              </a:spcAft>
              <a:buClr>
                <a:srgbClr val="232F3E"/>
              </a:buClr>
              <a:buSzPts val="2400"/>
              <a:buChar char="•"/>
            </a:pPr>
            <a:r>
              <a:rPr lang="en-US" sz="2400"/>
              <a:t>Require human users to access AWS by using temporary credentials.</a:t>
            </a:r>
            <a:endParaRPr/>
          </a:p>
          <a:p>
            <a:pPr indent="-228600" lvl="0" marL="228600" rtl="0" algn="l">
              <a:lnSpc>
                <a:spcPct val="100000"/>
              </a:lnSpc>
              <a:spcBef>
                <a:spcPts val="1200"/>
              </a:spcBef>
              <a:spcAft>
                <a:spcPts val="0"/>
              </a:spcAft>
              <a:buClr>
                <a:srgbClr val="232F3E"/>
              </a:buClr>
              <a:buSzPts val="2400"/>
              <a:buChar char="•"/>
            </a:pPr>
            <a:r>
              <a:rPr lang="en-US" sz="2400"/>
              <a:t>Rotate access keys for use cases that require long-term credentials.</a:t>
            </a:r>
            <a:endParaRPr/>
          </a:p>
          <a:p>
            <a:pPr indent="-228600" lvl="0" marL="228600" rtl="0" algn="l">
              <a:lnSpc>
                <a:spcPct val="100000"/>
              </a:lnSpc>
              <a:spcBef>
                <a:spcPts val="1200"/>
              </a:spcBef>
              <a:spcAft>
                <a:spcPts val="0"/>
              </a:spcAft>
              <a:buClr>
                <a:srgbClr val="232F3E"/>
              </a:buClr>
              <a:buSzPts val="2400"/>
              <a:buChar char="•"/>
            </a:pPr>
            <a:r>
              <a:rPr lang="en-US" sz="2400"/>
              <a:t>Use strong, complex passwords.</a:t>
            </a:r>
            <a:endParaRPr/>
          </a:p>
          <a:p>
            <a:pPr indent="-228600" lvl="0" marL="228600" rtl="0" algn="l">
              <a:lnSpc>
                <a:spcPct val="100000"/>
              </a:lnSpc>
              <a:spcBef>
                <a:spcPts val="1200"/>
              </a:spcBef>
              <a:spcAft>
                <a:spcPts val="0"/>
              </a:spcAft>
              <a:buClr>
                <a:srgbClr val="232F3E"/>
              </a:buClr>
              <a:buSzPts val="2400"/>
              <a:buChar char="•"/>
            </a:pPr>
            <a:r>
              <a:rPr lang="en-US" sz="2400"/>
              <a:t>Secure local credentials.</a:t>
            </a:r>
            <a:endParaRPr/>
          </a:p>
          <a:p>
            <a:pPr indent="-228600" lvl="0" marL="228600" rtl="0" algn="l">
              <a:lnSpc>
                <a:spcPct val="100000"/>
              </a:lnSpc>
              <a:spcBef>
                <a:spcPts val="1200"/>
              </a:spcBef>
              <a:spcAft>
                <a:spcPts val="0"/>
              </a:spcAft>
              <a:buClr>
                <a:srgbClr val="232F3E"/>
              </a:buClr>
              <a:buSzPts val="2400"/>
              <a:buChar char="•"/>
            </a:pPr>
            <a:r>
              <a:rPr lang="en-US" sz="2400"/>
              <a:t>Use AWS Organizations.</a:t>
            </a:r>
            <a:endParaRPr/>
          </a:p>
          <a:p>
            <a:pPr indent="-228600" lvl="0" marL="228600" rtl="0" algn="l">
              <a:lnSpc>
                <a:spcPct val="100000"/>
              </a:lnSpc>
              <a:spcBef>
                <a:spcPts val="1200"/>
              </a:spcBef>
              <a:spcAft>
                <a:spcPts val="0"/>
              </a:spcAft>
              <a:buClr>
                <a:srgbClr val="232F3E"/>
              </a:buClr>
              <a:buSzPts val="2400"/>
              <a:buChar char="•"/>
            </a:pPr>
            <a:r>
              <a:rPr lang="en-US" sz="2400"/>
              <a:t>Enable AWS CloudTrail.</a:t>
            </a:r>
            <a:endParaRPr/>
          </a:p>
          <a:p>
            <a:pPr indent="-228600" lvl="0" marL="228600" rtl="0" algn="l">
              <a:lnSpc>
                <a:spcPct val="100000"/>
              </a:lnSpc>
              <a:spcBef>
                <a:spcPts val="1200"/>
              </a:spcBef>
              <a:spcAft>
                <a:spcPts val="0"/>
              </a:spcAft>
              <a:buClr>
                <a:srgbClr val="232F3E"/>
              </a:buClr>
              <a:buSzPts val="2400"/>
              <a:buChar char="•"/>
            </a:pPr>
            <a:r>
              <a:rPr lang="en-US" sz="2400"/>
              <a:t>Protect the root user.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44" name="Google Shape;2044;p2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Protecting the root user</a:t>
            </a:r>
            <a:endParaRPr/>
          </a:p>
        </p:txBody>
      </p:sp>
      <p:sp>
        <p:nvSpPr>
          <p:cNvPr id="2045" name="Google Shape;2045;p21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For daily tasks, create an administrative user in AWS IAM Identity Center (successor to AWS Single Sign-On).</a:t>
            </a:r>
            <a:endParaRPr/>
          </a:p>
          <a:p>
            <a:pPr indent="-228600" lvl="0" marL="228600" rtl="0" algn="l">
              <a:lnSpc>
                <a:spcPct val="100000"/>
              </a:lnSpc>
              <a:spcBef>
                <a:spcPts val="1200"/>
              </a:spcBef>
              <a:spcAft>
                <a:spcPts val="0"/>
              </a:spcAft>
              <a:buClr>
                <a:srgbClr val="232F3E"/>
              </a:buClr>
              <a:buSzPts val="2800"/>
              <a:buChar char="•"/>
            </a:pPr>
            <a:r>
              <a:rPr lang="en-US"/>
              <a:t>Only use the root user for tasks that other users cannot perform.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51" name="Google Shape;2051;p2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Steps to set up an admin user</a:t>
            </a:r>
            <a:endParaRPr/>
          </a:p>
        </p:txBody>
      </p:sp>
      <p:sp>
        <p:nvSpPr>
          <p:cNvPr id="2052" name="Google Shape;2052;p213"/>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As the root user, create an admin user.</a:t>
            </a:r>
            <a:endParaRPr/>
          </a:p>
        </p:txBody>
      </p:sp>
      <p:sp>
        <p:nvSpPr>
          <p:cNvPr id="2053" name="Google Shape;2053;p213"/>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Use the admin user for daily tasks.</a:t>
            </a:r>
            <a:endParaRPr/>
          </a:p>
        </p:txBody>
      </p:sp>
      <p:grpSp>
        <p:nvGrpSpPr>
          <p:cNvPr id="2054" name="Google Shape;2054;p213"/>
          <p:cNvGrpSpPr/>
          <p:nvPr/>
        </p:nvGrpSpPr>
        <p:grpSpPr>
          <a:xfrm>
            <a:off x="527213" y="1866355"/>
            <a:ext cx="10267226" cy="4304769"/>
            <a:chOff x="574510" y="1866355"/>
            <a:chExt cx="10267226" cy="4304769"/>
          </a:xfrm>
        </p:grpSpPr>
        <p:sp>
          <p:nvSpPr>
            <p:cNvPr id="2055" name="Google Shape;2055;p213"/>
            <p:cNvSpPr txBox="1"/>
            <p:nvPr/>
          </p:nvSpPr>
          <p:spPr>
            <a:xfrm>
              <a:off x="1150411" y="3563950"/>
              <a:ext cx="4389120" cy="1871511"/>
            </a:xfrm>
            <a:prstGeom prst="rect">
              <a:avLst/>
            </a:prstGeom>
            <a:solidFill>
              <a:schemeClr val="lt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Create a new admin user (John) with permissions, add MFA, and download the programmatic keys.</a:t>
              </a:r>
              <a:endParaRPr sz="1600">
                <a:solidFill>
                  <a:schemeClr val="dk2"/>
                </a:solidFill>
                <a:latin typeface="Play"/>
                <a:ea typeface="Play"/>
                <a:cs typeface="Play"/>
                <a:sym typeface="Play"/>
              </a:endParaRPr>
            </a:p>
          </p:txBody>
        </p:sp>
        <p:sp>
          <p:nvSpPr>
            <p:cNvPr id="2056" name="Google Shape;2056;p213"/>
            <p:cNvSpPr/>
            <p:nvPr/>
          </p:nvSpPr>
          <p:spPr>
            <a:xfrm>
              <a:off x="574510" y="1866355"/>
              <a:ext cx="457200" cy="457200"/>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2057" name="Google Shape;2057;p213"/>
            <p:cNvSpPr txBox="1"/>
            <p:nvPr/>
          </p:nvSpPr>
          <p:spPr>
            <a:xfrm>
              <a:off x="1150411" y="1866355"/>
              <a:ext cx="4389120" cy="1328263"/>
            </a:xfrm>
            <a:prstGeom prst="rect">
              <a:avLst/>
            </a:prstGeom>
            <a:solidFill>
              <a:srgbClr val="8F176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Log in as the root user.</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Set up MFA for the root user.</a:t>
              </a:r>
              <a:endParaRPr sz="1600">
                <a:solidFill>
                  <a:schemeClr val="lt1"/>
                </a:solidFill>
                <a:latin typeface="Play"/>
                <a:ea typeface="Play"/>
                <a:cs typeface="Play"/>
                <a:sym typeface="Play"/>
              </a:endParaRPr>
            </a:p>
          </p:txBody>
        </p:sp>
        <p:grpSp>
          <p:nvGrpSpPr>
            <p:cNvPr id="2058" name="Google Shape;2058;p213"/>
            <p:cNvGrpSpPr/>
            <p:nvPr/>
          </p:nvGrpSpPr>
          <p:grpSpPr>
            <a:xfrm>
              <a:off x="3053447" y="2364869"/>
              <a:ext cx="583048" cy="742195"/>
              <a:chOff x="2815912" y="2064433"/>
              <a:chExt cx="583048" cy="742195"/>
            </a:xfrm>
          </p:grpSpPr>
          <p:pic>
            <p:nvPicPr>
              <p:cNvPr id="2059" name="Google Shape;2059;p213"/>
              <p:cNvPicPr preferRelativeResize="0"/>
              <p:nvPr/>
            </p:nvPicPr>
            <p:blipFill rotWithShape="1">
              <a:blip r:embed="rId3">
                <a:alphaModFix/>
              </a:blip>
              <a:srcRect b="0" l="0" r="0" t="0"/>
              <a:stretch/>
            </p:blipFill>
            <p:spPr>
              <a:xfrm>
                <a:off x="2815912" y="2064433"/>
                <a:ext cx="583048" cy="399495"/>
              </a:xfrm>
              <a:prstGeom prst="rect">
                <a:avLst/>
              </a:prstGeom>
              <a:noFill/>
              <a:ln>
                <a:noFill/>
              </a:ln>
            </p:spPr>
          </p:pic>
          <p:pic>
            <p:nvPicPr>
              <p:cNvPr id="2060" name="Google Shape;2060;p213"/>
              <p:cNvPicPr preferRelativeResize="0"/>
              <p:nvPr/>
            </p:nvPicPr>
            <p:blipFill rotWithShape="1">
              <a:blip r:embed="rId4">
                <a:alphaModFix/>
              </a:blip>
              <a:srcRect b="0" l="0" r="0" t="0"/>
              <a:stretch/>
            </p:blipFill>
            <p:spPr>
              <a:xfrm>
                <a:off x="2915412" y="2422580"/>
                <a:ext cx="384048" cy="384048"/>
              </a:xfrm>
              <a:prstGeom prst="rect">
                <a:avLst/>
              </a:prstGeom>
              <a:noFill/>
              <a:ln>
                <a:noFill/>
              </a:ln>
            </p:spPr>
          </p:pic>
        </p:grpSp>
        <p:cxnSp>
          <p:nvCxnSpPr>
            <p:cNvPr id="2061" name="Google Shape;2061;p213"/>
            <p:cNvCxnSpPr>
              <a:stCxn id="2057" idx="2"/>
              <a:endCxn id="2055" idx="0"/>
            </p:cNvCxnSpPr>
            <p:nvPr/>
          </p:nvCxnSpPr>
          <p:spPr>
            <a:xfrm>
              <a:off x="3344971" y="3194618"/>
              <a:ext cx="0" cy="36930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sp>
          <p:nvSpPr>
            <p:cNvPr id="2062" name="Google Shape;2062;p213"/>
            <p:cNvSpPr/>
            <p:nvPr/>
          </p:nvSpPr>
          <p:spPr>
            <a:xfrm>
              <a:off x="574510" y="3563950"/>
              <a:ext cx="457200" cy="457200"/>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grpSp>
          <p:nvGrpSpPr>
            <p:cNvPr id="2063" name="Google Shape;2063;p213"/>
            <p:cNvGrpSpPr/>
            <p:nvPr/>
          </p:nvGrpSpPr>
          <p:grpSpPr>
            <a:xfrm>
              <a:off x="1249481" y="4636242"/>
              <a:ext cx="4190979" cy="730376"/>
              <a:chOff x="1289934" y="4562266"/>
              <a:chExt cx="4190979" cy="730376"/>
            </a:xfrm>
          </p:grpSpPr>
          <p:sp>
            <p:nvSpPr>
              <p:cNvPr descr="Plus" id="2064" name="Google Shape;2064;p213"/>
              <p:cNvSpPr/>
              <p:nvPr/>
            </p:nvSpPr>
            <p:spPr>
              <a:xfrm>
                <a:off x="3032906" y="4800288"/>
                <a:ext cx="269823" cy="284813"/>
              </a:xfrm>
              <a:prstGeom prst="mathPlus">
                <a:avLst>
                  <a:gd fmla="val 23520" name="adj1"/>
                </a:avLst>
              </a:prstGeom>
              <a:solidFill>
                <a:srgbClr val="DF2A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grpSp>
            <p:nvGrpSpPr>
              <p:cNvPr id="2065" name="Google Shape;2065;p213"/>
              <p:cNvGrpSpPr/>
              <p:nvPr/>
            </p:nvGrpSpPr>
            <p:grpSpPr>
              <a:xfrm>
                <a:off x="1289934" y="4562266"/>
                <a:ext cx="692818" cy="730376"/>
                <a:chOff x="1289934" y="4266034"/>
                <a:chExt cx="692818" cy="730376"/>
              </a:xfrm>
            </p:grpSpPr>
            <p:pic>
              <p:nvPicPr>
                <p:cNvPr id="2066" name="Google Shape;2066;p213"/>
                <p:cNvPicPr preferRelativeResize="0"/>
                <p:nvPr/>
              </p:nvPicPr>
              <p:blipFill rotWithShape="1">
                <a:blip r:embed="rId5">
                  <a:alphaModFix/>
                </a:blip>
                <a:srcRect b="0" l="0" r="0" t="0"/>
                <a:stretch/>
              </p:blipFill>
              <p:spPr>
                <a:xfrm>
                  <a:off x="1446129" y="4266034"/>
                  <a:ext cx="380429" cy="380429"/>
                </a:xfrm>
                <a:prstGeom prst="rect">
                  <a:avLst/>
                </a:prstGeom>
                <a:noFill/>
                <a:ln>
                  <a:noFill/>
                </a:ln>
              </p:spPr>
            </p:pic>
            <p:sp>
              <p:nvSpPr>
                <p:cNvPr id="2067" name="Google Shape;2067;p213"/>
                <p:cNvSpPr txBox="1"/>
                <p:nvPr/>
              </p:nvSpPr>
              <p:spPr>
                <a:xfrm>
                  <a:off x="1289934" y="4627078"/>
                  <a:ext cx="692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John</a:t>
                  </a:r>
                  <a:endParaRPr/>
                </a:p>
              </p:txBody>
            </p:sp>
          </p:grpSp>
          <p:sp>
            <p:nvSpPr>
              <p:cNvPr descr="Plus." id="2068" name="Google Shape;2068;p213"/>
              <p:cNvSpPr/>
              <p:nvPr/>
            </p:nvSpPr>
            <p:spPr>
              <a:xfrm>
                <a:off x="2016234" y="4785048"/>
                <a:ext cx="269823" cy="284813"/>
              </a:xfrm>
              <a:prstGeom prst="mathPlus">
                <a:avLst>
                  <a:gd fmla="val 23520" name="adj1"/>
                </a:avLst>
              </a:prstGeom>
              <a:solidFill>
                <a:srgbClr val="C920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MFA" id="2069" name="Google Shape;2069;p213"/>
              <p:cNvPicPr preferRelativeResize="0"/>
              <p:nvPr/>
            </p:nvPicPr>
            <p:blipFill rotWithShape="1">
              <a:blip r:embed="rId6">
                <a:alphaModFix/>
              </a:blip>
              <a:srcRect b="0" l="0" r="0" t="0"/>
              <a:stretch/>
            </p:blipFill>
            <p:spPr>
              <a:xfrm>
                <a:off x="2431010" y="4698854"/>
                <a:ext cx="457200" cy="457200"/>
              </a:xfrm>
              <a:prstGeom prst="rect">
                <a:avLst/>
              </a:prstGeom>
              <a:noFill/>
              <a:ln>
                <a:noFill/>
              </a:ln>
            </p:spPr>
          </p:pic>
          <p:sp>
            <p:nvSpPr>
              <p:cNvPr id="2070" name="Google Shape;2070;p213"/>
              <p:cNvSpPr/>
              <p:nvPr/>
            </p:nvSpPr>
            <p:spPr>
              <a:xfrm>
                <a:off x="3293152" y="4604200"/>
                <a:ext cx="218776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Play"/>
                    <a:ea typeface="Play"/>
                    <a:cs typeface="Play"/>
                    <a:sym typeface="Play"/>
                  </a:rPr>
                  <a:t>Download </a:t>
                </a:r>
                <a:endParaRPr/>
              </a:p>
              <a:p>
                <a:pPr indent="0" lvl="0" marL="0" marR="0" rtl="0" algn="l">
                  <a:spcBef>
                    <a:spcPts val="0"/>
                  </a:spcBef>
                  <a:spcAft>
                    <a:spcPts val="0"/>
                  </a:spcAft>
                  <a:buNone/>
                </a:pPr>
                <a:r>
                  <a:rPr lang="en-US" sz="1800">
                    <a:solidFill>
                      <a:schemeClr val="dk2"/>
                    </a:solidFill>
                    <a:latin typeface="Play"/>
                    <a:ea typeface="Play"/>
                    <a:cs typeface="Play"/>
                    <a:sym typeface="Play"/>
                  </a:rPr>
                  <a:t>programmatic keys </a:t>
                </a:r>
                <a:endParaRPr/>
              </a:p>
            </p:txBody>
          </p:sp>
        </p:grpSp>
        <p:cxnSp>
          <p:nvCxnSpPr>
            <p:cNvPr id="2071" name="Google Shape;2071;p213"/>
            <p:cNvCxnSpPr>
              <a:stCxn id="2055" idx="2"/>
              <a:endCxn id="2072" idx="0"/>
            </p:cNvCxnSpPr>
            <p:nvPr/>
          </p:nvCxnSpPr>
          <p:spPr>
            <a:xfrm>
              <a:off x="3344971" y="5435461"/>
              <a:ext cx="0" cy="27840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sp>
          <p:nvSpPr>
            <p:cNvPr id="2073" name="Google Shape;2073;p213"/>
            <p:cNvSpPr/>
            <p:nvPr/>
          </p:nvSpPr>
          <p:spPr>
            <a:xfrm>
              <a:off x="574510" y="5713924"/>
              <a:ext cx="457200" cy="457200"/>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2072" name="Google Shape;2072;p213"/>
            <p:cNvSpPr txBox="1"/>
            <p:nvPr/>
          </p:nvSpPr>
          <p:spPr>
            <a:xfrm>
              <a:off x="1150411" y="5713924"/>
              <a:ext cx="4389120" cy="369332"/>
            </a:xfrm>
            <a:prstGeom prst="rect">
              <a:avLst/>
            </a:prstGeom>
            <a:solidFill>
              <a:srgbClr val="8F176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Log out as the root user. </a:t>
              </a:r>
              <a:endParaRPr/>
            </a:p>
          </p:txBody>
        </p:sp>
        <p:sp>
          <p:nvSpPr>
            <p:cNvPr id="2074" name="Google Shape;2074;p213"/>
            <p:cNvSpPr/>
            <p:nvPr/>
          </p:nvSpPr>
          <p:spPr>
            <a:xfrm>
              <a:off x="6785186" y="4802407"/>
              <a:ext cx="457200" cy="457200"/>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2075" name="Google Shape;2075;p213"/>
            <p:cNvSpPr txBox="1"/>
            <p:nvPr/>
          </p:nvSpPr>
          <p:spPr>
            <a:xfrm>
              <a:off x="7336536" y="4802500"/>
              <a:ext cx="3505200" cy="1280160"/>
            </a:xfrm>
            <a:prstGeom prst="rect">
              <a:avLst/>
            </a:prstGeom>
            <a:solidFill>
              <a:schemeClr val="lt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Log in as the admin user.</a:t>
              </a:r>
              <a:endParaRPr sz="1600">
                <a:solidFill>
                  <a:schemeClr val="dk2"/>
                </a:solidFill>
                <a:latin typeface="Play"/>
                <a:ea typeface="Play"/>
                <a:cs typeface="Play"/>
                <a:sym typeface="Play"/>
              </a:endParaRPr>
            </a:p>
          </p:txBody>
        </p:sp>
        <p:grpSp>
          <p:nvGrpSpPr>
            <p:cNvPr id="2076" name="Google Shape;2076;p213"/>
            <p:cNvGrpSpPr/>
            <p:nvPr/>
          </p:nvGrpSpPr>
          <p:grpSpPr>
            <a:xfrm>
              <a:off x="8742727" y="5250069"/>
              <a:ext cx="692818" cy="762893"/>
              <a:chOff x="8742727" y="5413254"/>
              <a:chExt cx="692818" cy="762893"/>
            </a:xfrm>
          </p:grpSpPr>
          <p:pic>
            <p:nvPicPr>
              <p:cNvPr id="2077" name="Google Shape;2077;p213"/>
              <p:cNvPicPr preferRelativeResize="0"/>
              <p:nvPr/>
            </p:nvPicPr>
            <p:blipFill rotWithShape="1">
              <a:blip r:embed="rId5">
                <a:alphaModFix/>
              </a:blip>
              <a:srcRect b="0" l="0" r="0" t="0"/>
              <a:stretch/>
            </p:blipFill>
            <p:spPr>
              <a:xfrm>
                <a:off x="8854186" y="5413254"/>
                <a:ext cx="469900" cy="469900"/>
              </a:xfrm>
              <a:prstGeom prst="rect">
                <a:avLst/>
              </a:prstGeom>
              <a:noFill/>
              <a:ln>
                <a:noFill/>
              </a:ln>
            </p:spPr>
          </p:pic>
          <p:sp>
            <p:nvSpPr>
              <p:cNvPr id="2078" name="Google Shape;2078;p213"/>
              <p:cNvSpPr txBox="1"/>
              <p:nvPr/>
            </p:nvSpPr>
            <p:spPr>
              <a:xfrm>
                <a:off x="8742727" y="5806815"/>
                <a:ext cx="692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John</a:t>
                </a:r>
                <a:endParaRPr/>
              </a:p>
            </p:txBody>
          </p:sp>
        </p:grpSp>
        <p:cxnSp>
          <p:nvCxnSpPr>
            <p:cNvPr id="2079" name="Google Shape;2079;p213"/>
            <p:cNvCxnSpPr>
              <a:stCxn id="2075" idx="0"/>
              <a:endCxn id="2080" idx="2"/>
            </p:cNvCxnSpPr>
            <p:nvPr/>
          </p:nvCxnSpPr>
          <p:spPr>
            <a:xfrm rot="10800000">
              <a:off x="9089136" y="4418200"/>
              <a:ext cx="0" cy="384300"/>
            </a:xfrm>
            <a:prstGeom prst="straightConnector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sp>
          <p:nvSpPr>
            <p:cNvPr id="2081" name="Google Shape;2081;p213"/>
            <p:cNvSpPr/>
            <p:nvPr/>
          </p:nvSpPr>
          <p:spPr>
            <a:xfrm>
              <a:off x="6785186" y="2419925"/>
              <a:ext cx="457200" cy="457200"/>
            </a:xfrm>
            <a:prstGeom prst="ellipse">
              <a:avLst/>
            </a:prstGeom>
            <a:solidFill>
              <a:schemeClr val="accent5"/>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sp>
          <p:nvSpPr>
            <p:cNvPr id="2082" name="Google Shape;2082;p213"/>
            <p:cNvSpPr txBox="1"/>
            <p:nvPr/>
          </p:nvSpPr>
          <p:spPr>
            <a:xfrm>
              <a:off x="7336536" y="2419499"/>
              <a:ext cx="3505200" cy="1994983"/>
            </a:xfrm>
            <a:prstGeom prst="rect">
              <a:avLst/>
            </a:prstGeom>
            <a:solidFill>
              <a:schemeClr val="lt1"/>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Create additional users.</a:t>
              </a:r>
              <a:endParaRPr/>
            </a:p>
          </p:txBody>
        </p:sp>
        <p:grpSp>
          <p:nvGrpSpPr>
            <p:cNvPr id="2083" name="Google Shape;2083;p213"/>
            <p:cNvGrpSpPr/>
            <p:nvPr/>
          </p:nvGrpSpPr>
          <p:grpSpPr>
            <a:xfrm>
              <a:off x="8031138" y="2833830"/>
              <a:ext cx="692818" cy="852834"/>
              <a:chOff x="8031138" y="2704046"/>
              <a:chExt cx="692818" cy="852834"/>
            </a:xfrm>
          </p:grpSpPr>
          <p:pic>
            <p:nvPicPr>
              <p:cNvPr id="2084" name="Google Shape;2084;p213"/>
              <p:cNvPicPr preferRelativeResize="0"/>
              <p:nvPr/>
            </p:nvPicPr>
            <p:blipFill rotWithShape="1">
              <a:blip r:embed="rId5">
                <a:alphaModFix/>
              </a:blip>
              <a:srcRect b="0" l="0" r="0" t="0"/>
              <a:stretch/>
            </p:blipFill>
            <p:spPr>
              <a:xfrm>
                <a:off x="8142597" y="2704046"/>
                <a:ext cx="469900" cy="469900"/>
              </a:xfrm>
              <a:prstGeom prst="rect">
                <a:avLst/>
              </a:prstGeom>
              <a:noFill/>
              <a:ln>
                <a:noFill/>
              </a:ln>
            </p:spPr>
          </p:pic>
          <p:sp>
            <p:nvSpPr>
              <p:cNvPr id="2085" name="Google Shape;2085;p213"/>
              <p:cNvSpPr txBox="1"/>
              <p:nvPr/>
            </p:nvSpPr>
            <p:spPr>
              <a:xfrm>
                <a:off x="8031138" y="3187548"/>
                <a:ext cx="692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John</a:t>
                </a:r>
                <a:endParaRPr/>
              </a:p>
            </p:txBody>
          </p:sp>
        </p:grpSp>
        <p:grpSp>
          <p:nvGrpSpPr>
            <p:cNvPr id="2086" name="Google Shape;2086;p213"/>
            <p:cNvGrpSpPr/>
            <p:nvPr/>
          </p:nvGrpSpPr>
          <p:grpSpPr>
            <a:xfrm>
              <a:off x="8844568" y="2833830"/>
              <a:ext cx="469900" cy="852834"/>
              <a:chOff x="8844568" y="2704046"/>
              <a:chExt cx="469900" cy="852834"/>
            </a:xfrm>
          </p:grpSpPr>
          <p:pic>
            <p:nvPicPr>
              <p:cNvPr id="2087" name="Google Shape;2087;p213"/>
              <p:cNvPicPr preferRelativeResize="0"/>
              <p:nvPr/>
            </p:nvPicPr>
            <p:blipFill rotWithShape="1">
              <a:blip r:embed="rId5">
                <a:alphaModFix/>
              </a:blip>
              <a:srcRect b="0" l="0" r="0" t="0"/>
              <a:stretch/>
            </p:blipFill>
            <p:spPr>
              <a:xfrm>
                <a:off x="8844568" y="2704046"/>
                <a:ext cx="469900" cy="469900"/>
              </a:xfrm>
              <a:prstGeom prst="rect">
                <a:avLst/>
              </a:prstGeom>
              <a:noFill/>
              <a:ln>
                <a:noFill/>
              </a:ln>
            </p:spPr>
          </p:pic>
          <p:sp>
            <p:nvSpPr>
              <p:cNvPr id="2088" name="Google Shape;2088;p213"/>
              <p:cNvSpPr txBox="1"/>
              <p:nvPr/>
            </p:nvSpPr>
            <p:spPr>
              <a:xfrm>
                <a:off x="8907035" y="3187548"/>
                <a:ext cx="34496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Ji</a:t>
                </a:r>
                <a:endParaRPr/>
              </a:p>
            </p:txBody>
          </p:sp>
        </p:grpSp>
        <p:grpSp>
          <p:nvGrpSpPr>
            <p:cNvPr id="2089" name="Google Shape;2089;p213"/>
            <p:cNvGrpSpPr/>
            <p:nvPr/>
          </p:nvGrpSpPr>
          <p:grpSpPr>
            <a:xfrm>
              <a:off x="9435080" y="2833830"/>
              <a:ext cx="712054" cy="852834"/>
              <a:chOff x="9435080" y="2704046"/>
              <a:chExt cx="712054" cy="852834"/>
            </a:xfrm>
          </p:grpSpPr>
          <p:pic>
            <p:nvPicPr>
              <p:cNvPr id="2090" name="Google Shape;2090;p213"/>
              <p:cNvPicPr preferRelativeResize="0"/>
              <p:nvPr/>
            </p:nvPicPr>
            <p:blipFill rotWithShape="1">
              <a:blip r:embed="rId5">
                <a:alphaModFix/>
              </a:blip>
              <a:srcRect b="0" l="0" r="0" t="0"/>
              <a:stretch/>
            </p:blipFill>
            <p:spPr>
              <a:xfrm>
                <a:off x="9556157" y="2704046"/>
                <a:ext cx="469900" cy="469900"/>
              </a:xfrm>
              <a:prstGeom prst="rect">
                <a:avLst/>
              </a:prstGeom>
              <a:noFill/>
              <a:ln>
                <a:noFill/>
              </a:ln>
            </p:spPr>
          </p:pic>
          <p:sp>
            <p:nvSpPr>
              <p:cNvPr id="2091" name="Google Shape;2091;p213"/>
              <p:cNvSpPr txBox="1"/>
              <p:nvPr/>
            </p:nvSpPr>
            <p:spPr>
              <a:xfrm>
                <a:off x="9435080" y="3187548"/>
                <a:ext cx="7120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Nikki</a:t>
                </a:r>
                <a:endParaRPr/>
              </a:p>
            </p:txBody>
          </p:sp>
        </p:grpSp>
        <p:sp>
          <p:nvSpPr>
            <p:cNvPr id="2080" name="Google Shape;2080;p213"/>
            <p:cNvSpPr txBox="1"/>
            <p:nvPr/>
          </p:nvSpPr>
          <p:spPr>
            <a:xfrm>
              <a:off x="7336536" y="3771870"/>
              <a:ext cx="3505200" cy="646331"/>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Each user has a separate policy </a:t>
              </a:r>
              <a:endParaRPr/>
            </a:p>
            <a:p>
              <a:pPr indent="0" lvl="0" marL="0" marR="0" rtl="0" algn="ctr">
                <a:spcBef>
                  <a:spcPts val="0"/>
                </a:spcBef>
                <a:spcAft>
                  <a:spcPts val="0"/>
                </a:spcAft>
                <a:buNone/>
              </a:pPr>
              <a:r>
                <a:rPr lang="en-US" sz="1800">
                  <a:solidFill>
                    <a:schemeClr val="lt1"/>
                  </a:solidFill>
                  <a:latin typeface="Play"/>
                  <a:ea typeface="Play"/>
                  <a:cs typeface="Play"/>
                  <a:sym typeface="Play"/>
                </a:rPr>
                <a:t>with permissions.</a:t>
              </a:r>
              <a:endParaRPr/>
            </a:p>
          </p:txBody>
        </p:sp>
        <p:cxnSp>
          <p:nvCxnSpPr>
            <p:cNvPr id="2092" name="Google Shape;2092;p213"/>
            <p:cNvCxnSpPr>
              <a:stCxn id="2072" idx="2"/>
              <a:endCxn id="2075" idx="2"/>
            </p:cNvCxnSpPr>
            <p:nvPr/>
          </p:nvCxnSpPr>
          <p:spPr>
            <a:xfrm rot="-5400000">
              <a:off x="6216721" y="3210906"/>
              <a:ext cx="600" cy="5744100"/>
            </a:xfrm>
            <a:prstGeom prst="bentConnector3">
              <a:avLst>
                <a:gd fmla="val -38355705" name="adj1"/>
              </a:avLst>
            </a:prstGeom>
            <a:noFill/>
            <a:ln cap="flat" cmpd="sng" w="44450">
              <a:solidFill>
                <a:schemeClr val="dk1"/>
              </a:solidFill>
              <a:prstDash val="solid"/>
              <a:round/>
              <a:headEnd len="sm" w="sm" type="none"/>
              <a:tailEnd len="lg" w="lg" type="stealth"/>
            </a:ln>
            <a:effectLst>
              <a:outerShdw blurRad="63500" rotWithShape="0" dir="2700016" dist="53881">
                <a:srgbClr val="000000">
                  <a:alpha val="24705"/>
                </a:srgbClr>
              </a:outerShdw>
            </a:effectLst>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2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098" name="Google Shape;2098;p21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Best practices: IAM users and groups</a:t>
            </a:r>
            <a:endParaRPr/>
          </a:p>
        </p:txBody>
      </p:sp>
      <p:grpSp>
        <p:nvGrpSpPr>
          <p:cNvPr descr="Sales and IT user groups with different policies attached to each group. See detail in notes." id="2099" name="Google Shape;2099;p214"/>
          <p:cNvGrpSpPr/>
          <p:nvPr/>
        </p:nvGrpSpPr>
        <p:grpSpPr>
          <a:xfrm>
            <a:off x="3309758" y="1534698"/>
            <a:ext cx="5572485" cy="4443357"/>
            <a:chOff x="3279422" y="1413521"/>
            <a:chExt cx="5572485" cy="4443357"/>
          </a:xfrm>
        </p:grpSpPr>
        <p:grpSp>
          <p:nvGrpSpPr>
            <p:cNvPr id="2100" name="Google Shape;2100;p214"/>
            <p:cNvGrpSpPr/>
            <p:nvPr/>
          </p:nvGrpSpPr>
          <p:grpSpPr>
            <a:xfrm>
              <a:off x="3470693" y="1569578"/>
              <a:ext cx="851515" cy="1090695"/>
              <a:chOff x="3274459" y="1569578"/>
              <a:chExt cx="851515" cy="1090695"/>
            </a:xfrm>
          </p:grpSpPr>
          <p:pic>
            <p:nvPicPr>
              <p:cNvPr id="2101" name="Google Shape;2101;p214"/>
              <p:cNvPicPr preferRelativeResize="0"/>
              <p:nvPr/>
            </p:nvPicPr>
            <p:blipFill rotWithShape="1">
              <a:blip r:embed="rId3">
                <a:alphaModFix/>
              </a:blip>
              <a:srcRect b="0" l="0" r="0" t="0"/>
              <a:stretch/>
            </p:blipFill>
            <p:spPr>
              <a:xfrm>
                <a:off x="3334583" y="1569578"/>
                <a:ext cx="731267" cy="731267"/>
              </a:xfrm>
              <a:prstGeom prst="rect">
                <a:avLst/>
              </a:prstGeom>
              <a:noFill/>
              <a:ln>
                <a:noFill/>
              </a:ln>
            </p:spPr>
          </p:pic>
          <p:sp>
            <p:nvSpPr>
              <p:cNvPr id="2102" name="Google Shape;2102;p214"/>
              <p:cNvSpPr txBox="1"/>
              <p:nvPr/>
            </p:nvSpPr>
            <p:spPr>
              <a:xfrm>
                <a:off x="3274459" y="2290941"/>
                <a:ext cx="8515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User 1</a:t>
                </a:r>
                <a:endParaRPr/>
              </a:p>
            </p:txBody>
          </p:sp>
        </p:grpSp>
        <p:grpSp>
          <p:nvGrpSpPr>
            <p:cNvPr id="2103" name="Google Shape;2103;p214"/>
            <p:cNvGrpSpPr/>
            <p:nvPr/>
          </p:nvGrpSpPr>
          <p:grpSpPr>
            <a:xfrm>
              <a:off x="4585011" y="1569578"/>
              <a:ext cx="851515" cy="1090695"/>
              <a:chOff x="4452419" y="1569578"/>
              <a:chExt cx="851515" cy="1090695"/>
            </a:xfrm>
          </p:grpSpPr>
          <p:pic>
            <p:nvPicPr>
              <p:cNvPr id="2104" name="Google Shape;2104;p214"/>
              <p:cNvPicPr preferRelativeResize="0"/>
              <p:nvPr/>
            </p:nvPicPr>
            <p:blipFill rotWithShape="1">
              <a:blip r:embed="rId3">
                <a:alphaModFix/>
              </a:blip>
              <a:srcRect b="0" l="0" r="0" t="0"/>
              <a:stretch/>
            </p:blipFill>
            <p:spPr>
              <a:xfrm>
                <a:off x="4512543" y="1569578"/>
                <a:ext cx="731267" cy="731267"/>
              </a:xfrm>
              <a:prstGeom prst="rect">
                <a:avLst/>
              </a:prstGeom>
              <a:noFill/>
              <a:ln>
                <a:noFill/>
              </a:ln>
            </p:spPr>
          </p:pic>
          <p:sp>
            <p:nvSpPr>
              <p:cNvPr id="2105" name="Google Shape;2105;p214"/>
              <p:cNvSpPr txBox="1"/>
              <p:nvPr/>
            </p:nvSpPr>
            <p:spPr>
              <a:xfrm>
                <a:off x="4452419" y="2290941"/>
                <a:ext cx="8515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User 2</a:t>
                </a:r>
                <a:endParaRPr/>
              </a:p>
            </p:txBody>
          </p:sp>
        </p:grpSp>
        <p:sp>
          <p:nvSpPr>
            <p:cNvPr id="2106" name="Google Shape;2106;p214"/>
            <p:cNvSpPr/>
            <p:nvPr/>
          </p:nvSpPr>
          <p:spPr>
            <a:xfrm>
              <a:off x="3279422" y="1423829"/>
              <a:ext cx="2269316" cy="1733775"/>
            </a:xfrm>
            <a:prstGeom prst="rect">
              <a:avLst/>
            </a:prstGeom>
            <a:noFill/>
            <a:ln cap="flat" cmpd="sng" w="381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197956"/>
                </a:buClr>
                <a:buSzPts val="2000"/>
                <a:buFont typeface="Arial"/>
                <a:buNone/>
              </a:pPr>
              <a:r>
                <a:rPr b="0" i="0" lang="en-US" sz="2000" u="none" cap="none" strike="noStrike">
                  <a:solidFill>
                    <a:srgbClr val="197956"/>
                  </a:solidFill>
                  <a:latin typeface="Arial"/>
                  <a:ea typeface="Arial"/>
                  <a:cs typeface="Arial"/>
                  <a:sym typeface="Arial"/>
                </a:rPr>
                <a:t>Group: Sales</a:t>
              </a:r>
              <a:endParaRPr/>
            </a:p>
          </p:txBody>
        </p:sp>
        <p:cxnSp>
          <p:nvCxnSpPr>
            <p:cNvPr id="2107" name="Google Shape;2107;p214"/>
            <p:cNvCxnSpPr>
              <a:stCxn id="2108" idx="0"/>
              <a:endCxn id="2106" idx="2"/>
            </p:cNvCxnSpPr>
            <p:nvPr/>
          </p:nvCxnSpPr>
          <p:spPr>
            <a:xfrm rot="10800000">
              <a:off x="4414081" y="3157580"/>
              <a:ext cx="0" cy="1122000"/>
            </a:xfrm>
            <a:prstGeom prst="straightConnector1">
              <a:avLst/>
            </a:prstGeom>
            <a:noFill/>
            <a:ln cap="flat" cmpd="sng" w="44450">
              <a:solidFill>
                <a:srgbClr val="DD344C"/>
              </a:solidFill>
              <a:prstDash val="solid"/>
              <a:round/>
              <a:headEnd len="sm" w="sm" type="none"/>
              <a:tailEnd len="lg" w="lg" type="stealth"/>
            </a:ln>
            <a:effectLst>
              <a:outerShdw blurRad="63500" rotWithShape="0" dir="2700016" dist="53881">
                <a:srgbClr val="000000">
                  <a:alpha val="24705"/>
                </a:srgbClr>
              </a:outerShdw>
            </a:effectLst>
          </p:spPr>
        </p:cxnSp>
        <p:grpSp>
          <p:nvGrpSpPr>
            <p:cNvPr id="2109" name="Google Shape;2109;p214"/>
            <p:cNvGrpSpPr/>
            <p:nvPr/>
          </p:nvGrpSpPr>
          <p:grpSpPr>
            <a:xfrm>
              <a:off x="3571846" y="4046008"/>
              <a:ext cx="1684468" cy="1810870"/>
              <a:chOff x="1249680" y="4015292"/>
              <a:chExt cx="1684468" cy="1810870"/>
            </a:xfrm>
          </p:grpSpPr>
          <p:sp>
            <p:nvSpPr>
              <p:cNvPr id="2110" name="Google Shape;2110;p214"/>
              <p:cNvSpPr/>
              <p:nvPr/>
            </p:nvSpPr>
            <p:spPr>
              <a:xfrm>
                <a:off x="1249680" y="4015292"/>
                <a:ext cx="1684468" cy="181087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IAM policy 1</a:t>
                </a:r>
                <a:endParaRPr/>
              </a:p>
            </p:txBody>
          </p:sp>
          <p:pic>
            <p:nvPicPr>
              <p:cNvPr id="2108" name="Google Shape;2108;p214"/>
              <p:cNvPicPr preferRelativeResize="0"/>
              <p:nvPr/>
            </p:nvPicPr>
            <p:blipFill rotWithShape="1">
              <a:blip r:embed="rId4">
                <a:alphaModFix/>
              </a:blip>
              <a:srcRect b="0" l="0" r="0" t="0"/>
              <a:stretch/>
            </p:blipFill>
            <p:spPr>
              <a:xfrm>
                <a:off x="1482616" y="4248864"/>
                <a:ext cx="1218597" cy="1218597"/>
              </a:xfrm>
              <a:prstGeom prst="rect">
                <a:avLst/>
              </a:prstGeom>
              <a:noFill/>
              <a:ln>
                <a:noFill/>
              </a:ln>
            </p:spPr>
          </p:pic>
        </p:grpSp>
        <p:sp>
          <p:nvSpPr>
            <p:cNvPr id="2111" name="Google Shape;2111;p214"/>
            <p:cNvSpPr/>
            <p:nvPr/>
          </p:nvSpPr>
          <p:spPr>
            <a:xfrm>
              <a:off x="5667227" y="1413521"/>
              <a:ext cx="3184680" cy="1754393"/>
            </a:xfrm>
            <a:prstGeom prst="rect">
              <a:avLst/>
            </a:prstGeom>
            <a:noFill/>
            <a:ln cap="flat" cmpd="sng" w="381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197956"/>
                </a:buClr>
                <a:buSzPts val="2000"/>
                <a:buFont typeface="Arial"/>
                <a:buNone/>
              </a:pPr>
              <a:r>
                <a:rPr b="0" i="0" lang="en-US" sz="2000" u="none" cap="none" strike="noStrike">
                  <a:solidFill>
                    <a:srgbClr val="197956"/>
                  </a:solidFill>
                  <a:latin typeface="Arial"/>
                  <a:ea typeface="Arial"/>
                  <a:cs typeface="Arial"/>
                  <a:sym typeface="Arial"/>
                </a:rPr>
                <a:t>Group: IT</a:t>
              </a:r>
              <a:endParaRPr/>
            </a:p>
          </p:txBody>
        </p:sp>
        <p:grpSp>
          <p:nvGrpSpPr>
            <p:cNvPr id="2112" name="Google Shape;2112;p214"/>
            <p:cNvGrpSpPr/>
            <p:nvPr/>
          </p:nvGrpSpPr>
          <p:grpSpPr>
            <a:xfrm>
              <a:off x="6347856" y="4046008"/>
              <a:ext cx="1823422" cy="1810870"/>
              <a:chOff x="4484903" y="3913094"/>
              <a:chExt cx="1823422" cy="1810870"/>
            </a:xfrm>
          </p:grpSpPr>
          <p:sp>
            <p:nvSpPr>
              <p:cNvPr id="2113" name="Google Shape;2113;p214"/>
              <p:cNvSpPr/>
              <p:nvPr/>
            </p:nvSpPr>
            <p:spPr>
              <a:xfrm>
                <a:off x="4484903" y="3913094"/>
                <a:ext cx="1823422" cy="181087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IAM policy 2</a:t>
                </a:r>
                <a:endParaRPr/>
              </a:p>
            </p:txBody>
          </p:sp>
          <p:pic>
            <p:nvPicPr>
              <p:cNvPr id="2114" name="Google Shape;2114;p214"/>
              <p:cNvPicPr preferRelativeResize="0"/>
              <p:nvPr/>
            </p:nvPicPr>
            <p:blipFill rotWithShape="1">
              <a:blip r:embed="rId5">
                <a:alphaModFix/>
              </a:blip>
              <a:srcRect b="0" l="0" r="0" t="0"/>
              <a:stretch/>
            </p:blipFill>
            <p:spPr>
              <a:xfrm>
                <a:off x="4788538" y="4149111"/>
                <a:ext cx="1216152" cy="1216152"/>
              </a:xfrm>
              <a:prstGeom prst="rect">
                <a:avLst/>
              </a:prstGeom>
              <a:noFill/>
              <a:ln>
                <a:noFill/>
              </a:ln>
            </p:spPr>
          </p:pic>
        </p:grpSp>
        <p:cxnSp>
          <p:nvCxnSpPr>
            <p:cNvPr descr="User added to  a group." id="2115" name="Google Shape;2115;p214"/>
            <p:cNvCxnSpPr>
              <a:stCxn id="2114" idx="0"/>
              <a:endCxn id="2111" idx="2"/>
            </p:cNvCxnSpPr>
            <p:nvPr/>
          </p:nvCxnSpPr>
          <p:spPr>
            <a:xfrm rot="10800000">
              <a:off x="7259567" y="3167825"/>
              <a:ext cx="0" cy="1114200"/>
            </a:xfrm>
            <a:prstGeom prst="straightConnector1">
              <a:avLst/>
            </a:prstGeom>
            <a:noFill/>
            <a:ln cap="flat" cmpd="sng" w="44450">
              <a:solidFill>
                <a:srgbClr val="DD344C"/>
              </a:solidFill>
              <a:prstDash val="solid"/>
              <a:round/>
              <a:headEnd len="sm" w="sm" type="none"/>
              <a:tailEnd len="lg" w="lg" type="stealth"/>
            </a:ln>
            <a:effectLst>
              <a:outerShdw blurRad="63500" rotWithShape="0" dir="2700016" dist="53881">
                <a:srgbClr val="000000">
                  <a:alpha val="24705"/>
                </a:srgbClr>
              </a:outerShdw>
            </a:effectLst>
          </p:spPr>
        </p:cxnSp>
        <p:grpSp>
          <p:nvGrpSpPr>
            <p:cNvPr id="2116" name="Google Shape;2116;p214"/>
            <p:cNvGrpSpPr/>
            <p:nvPr/>
          </p:nvGrpSpPr>
          <p:grpSpPr>
            <a:xfrm>
              <a:off x="5699329" y="1569578"/>
              <a:ext cx="851515" cy="1090695"/>
              <a:chOff x="4452419" y="1569578"/>
              <a:chExt cx="851515" cy="1090695"/>
            </a:xfrm>
          </p:grpSpPr>
          <p:pic>
            <p:nvPicPr>
              <p:cNvPr id="2117" name="Google Shape;2117;p214"/>
              <p:cNvPicPr preferRelativeResize="0"/>
              <p:nvPr/>
            </p:nvPicPr>
            <p:blipFill rotWithShape="1">
              <a:blip r:embed="rId3">
                <a:alphaModFix/>
              </a:blip>
              <a:srcRect b="0" l="0" r="0" t="0"/>
              <a:stretch/>
            </p:blipFill>
            <p:spPr>
              <a:xfrm>
                <a:off x="4512543" y="1569578"/>
                <a:ext cx="731267" cy="731267"/>
              </a:xfrm>
              <a:prstGeom prst="rect">
                <a:avLst/>
              </a:prstGeom>
              <a:noFill/>
              <a:ln>
                <a:noFill/>
              </a:ln>
            </p:spPr>
          </p:pic>
          <p:sp>
            <p:nvSpPr>
              <p:cNvPr id="2118" name="Google Shape;2118;p214"/>
              <p:cNvSpPr txBox="1"/>
              <p:nvPr/>
            </p:nvSpPr>
            <p:spPr>
              <a:xfrm>
                <a:off x="4452419" y="2290941"/>
                <a:ext cx="8515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User 3</a:t>
                </a:r>
                <a:endParaRPr/>
              </a:p>
            </p:txBody>
          </p:sp>
        </p:grpSp>
        <p:grpSp>
          <p:nvGrpSpPr>
            <p:cNvPr id="2119" name="Google Shape;2119;p214"/>
            <p:cNvGrpSpPr/>
            <p:nvPr/>
          </p:nvGrpSpPr>
          <p:grpSpPr>
            <a:xfrm>
              <a:off x="6813647" y="1569578"/>
              <a:ext cx="851515" cy="1090695"/>
              <a:chOff x="4452419" y="1569578"/>
              <a:chExt cx="851515" cy="1090695"/>
            </a:xfrm>
          </p:grpSpPr>
          <p:pic>
            <p:nvPicPr>
              <p:cNvPr id="2120" name="Google Shape;2120;p214"/>
              <p:cNvPicPr preferRelativeResize="0"/>
              <p:nvPr/>
            </p:nvPicPr>
            <p:blipFill rotWithShape="1">
              <a:blip r:embed="rId3">
                <a:alphaModFix/>
              </a:blip>
              <a:srcRect b="0" l="0" r="0" t="0"/>
              <a:stretch/>
            </p:blipFill>
            <p:spPr>
              <a:xfrm>
                <a:off x="4512543" y="1569578"/>
                <a:ext cx="731267" cy="731267"/>
              </a:xfrm>
              <a:prstGeom prst="rect">
                <a:avLst/>
              </a:prstGeom>
              <a:noFill/>
              <a:ln>
                <a:noFill/>
              </a:ln>
            </p:spPr>
          </p:pic>
          <p:sp>
            <p:nvSpPr>
              <p:cNvPr id="2121" name="Google Shape;2121;p214"/>
              <p:cNvSpPr txBox="1"/>
              <p:nvPr/>
            </p:nvSpPr>
            <p:spPr>
              <a:xfrm>
                <a:off x="4452419" y="2290941"/>
                <a:ext cx="8515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User 4</a:t>
                </a:r>
                <a:endParaRPr/>
              </a:p>
            </p:txBody>
          </p:sp>
        </p:grpSp>
        <p:grpSp>
          <p:nvGrpSpPr>
            <p:cNvPr id="2122" name="Google Shape;2122;p214"/>
            <p:cNvGrpSpPr/>
            <p:nvPr/>
          </p:nvGrpSpPr>
          <p:grpSpPr>
            <a:xfrm>
              <a:off x="7927965" y="1569578"/>
              <a:ext cx="851515" cy="1090695"/>
              <a:chOff x="4452419" y="1569578"/>
              <a:chExt cx="851515" cy="1090695"/>
            </a:xfrm>
          </p:grpSpPr>
          <p:pic>
            <p:nvPicPr>
              <p:cNvPr id="2123" name="Google Shape;2123;p214"/>
              <p:cNvPicPr preferRelativeResize="0"/>
              <p:nvPr/>
            </p:nvPicPr>
            <p:blipFill rotWithShape="1">
              <a:blip r:embed="rId3">
                <a:alphaModFix/>
              </a:blip>
              <a:srcRect b="0" l="0" r="0" t="0"/>
              <a:stretch/>
            </p:blipFill>
            <p:spPr>
              <a:xfrm>
                <a:off x="4512543" y="1569578"/>
                <a:ext cx="731267" cy="731267"/>
              </a:xfrm>
              <a:prstGeom prst="rect">
                <a:avLst/>
              </a:prstGeom>
              <a:noFill/>
              <a:ln>
                <a:noFill/>
              </a:ln>
            </p:spPr>
          </p:pic>
          <p:sp>
            <p:nvSpPr>
              <p:cNvPr id="2124" name="Google Shape;2124;p214"/>
              <p:cNvSpPr txBox="1"/>
              <p:nvPr/>
            </p:nvSpPr>
            <p:spPr>
              <a:xfrm>
                <a:off x="4452419" y="2290941"/>
                <a:ext cx="8515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2"/>
                    </a:solidFill>
                    <a:latin typeface="Play"/>
                    <a:ea typeface="Play"/>
                    <a:cs typeface="Play"/>
                    <a:sym typeface="Play"/>
                  </a:rPr>
                  <a:t>User 5</a:t>
                </a:r>
                <a:endParaRPr/>
              </a:p>
            </p:txBody>
          </p:sp>
        </p:grpSp>
      </p:grpSp>
      <p:sp>
        <p:nvSpPr>
          <p:cNvPr id="2125" name="Google Shape;2125;p214"/>
          <p:cNvSpPr/>
          <p:nvPr/>
        </p:nvSpPr>
        <p:spPr>
          <a:xfrm flipH="1">
            <a:off x="1124120" y="3726521"/>
            <a:ext cx="2222271" cy="584775"/>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58465" y="59414"/>
                </a:lnTo>
              </a:path>
            </a:pathLst>
          </a:custGeom>
          <a:solidFill>
            <a:schemeClr val="accent5"/>
          </a:solidFill>
          <a:ln cap="flat" cmpd="sng" w="4445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Attach IAM policies to IAM groups.</a:t>
            </a:r>
            <a:endParaRPr/>
          </a:p>
        </p:txBody>
      </p:sp>
      <p:sp>
        <p:nvSpPr>
          <p:cNvPr id="2126" name="Google Shape;2126;p214"/>
          <p:cNvSpPr/>
          <p:nvPr/>
        </p:nvSpPr>
        <p:spPr>
          <a:xfrm>
            <a:off x="9265294" y="2006682"/>
            <a:ext cx="2109660" cy="584775"/>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20860" y="59414"/>
                </a:lnTo>
              </a:path>
            </a:pathLst>
          </a:custGeom>
          <a:solidFill>
            <a:schemeClr val="accent5"/>
          </a:solidFill>
          <a:ln cap="flat" cmpd="sng" w="4445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Assign IAM users to IAM groups.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32" name="Google Shape;2132;p2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IAM roles</a:t>
            </a:r>
            <a:endParaRPr/>
          </a:p>
        </p:txBody>
      </p:sp>
      <p:sp>
        <p:nvSpPr>
          <p:cNvPr id="2133" name="Google Shape;2133;p215"/>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Characteristics</a:t>
            </a:r>
            <a:endParaRPr/>
          </a:p>
        </p:txBody>
      </p:sp>
      <p:sp>
        <p:nvSpPr>
          <p:cNvPr id="2134" name="Google Shape;2134;p215"/>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200"/>
              <a:buChar char="•"/>
            </a:pPr>
            <a:r>
              <a:rPr lang="en-US" sz="2200"/>
              <a:t>Provides temporary security credentials </a:t>
            </a:r>
            <a:endParaRPr/>
          </a:p>
          <a:p>
            <a:pPr indent="-228600" lvl="0" marL="228600" rtl="0" algn="l">
              <a:lnSpc>
                <a:spcPct val="100000"/>
              </a:lnSpc>
              <a:spcBef>
                <a:spcPts val="1200"/>
              </a:spcBef>
              <a:spcAft>
                <a:spcPts val="0"/>
              </a:spcAft>
              <a:buClr>
                <a:srgbClr val="232F3E"/>
              </a:buClr>
              <a:buSzPts val="2200"/>
              <a:buChar char="•"/>
            </a:pPr>
            <a:r>
              <a:rPr lang="en-US" sz="2200"/>
              <a:t>Isn’t uniquely associated with one person</a:t>
            </a:r>
            <a:endParaRPr/>
          </a:p>
          <a:p>
            <a:pPr indent="-228600" lvl="0" marL="228600" rtl="0" algn="l">
              <a:lnSpc>
                <a:spcPct val="100000"/>
              </a:lnSpc>
              <a:spcBef>
                <a:spcPts val="1200"/>
              </a:spcBef>
              <a:spcAft>
                <a:spcPts val="0"/>
              </a:spcAft>
              <a:buClr>
                <a:srgbClr val="232F3E"/>
              </a:buClr>
              <a:buSzPts val="2200"/>
              <a:buChar char="•"/>
            </a:pPr>
            <a:r>
              <a:rPr lang="en-US" sz="2200"/>
              <a:t>Can be assumed by a person, application, or service</a:t>
            </a:r>
            <a:endParaRPr/>
          </a:p>
          <a:p>
            <a:pPr indent="-228600" lvl="0" marL="228600" rtl="0" algn="l">
              <a:lnSpc>
                <a:spcPct val="100000"/>
              </a:lnSpc>
              <a:spcBef>
                <a:spcPts val="1200"/>
              </a:spcBef>
              <a:spcAft>
                <a:spcPts val="0"/>
              </a:spcAft>
              <a:buClr>
                <a:srgbClr val="232F3E"/>
              </a:buClr>
              <a:buSzPts val="2200"/>
              <a:buChar char="•"/>
            </a:pPr>
            <a:r>
              <a:rPr lang="en-US" sz="2200"/>
              <a:t>Is often used to delegate access</a:t>
            </a:r>
            <a:endParaRPr/>
          </a:p>
        </p:txBody>
      </p:sp>
      <p:sp>
        <p:nvSpPr>
          <p:cNvPr id="2135" name="Google Shape;2135;p215"/>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Common use cases</a:t>
            </a:r>
            <a:endParaRPr/>
          </a:p>
        </p:txBody>
      </p:sp>
      <p:sp>
        <p:nvSpPr>
          <p:cNvPr id="2136" name="Google Shape;2136;p215"/>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t>Application that runs on Amazon </a:t>
            </a:r>
            <a:br>
              <a:rPr lang="en-US" sz="2200"/>
            </a:br>
            <a:r>
              <a:rPr lang="en-US" sz="2200"/>
              <a:t>Elastic Compute Cloud (Amazon EC2)</a:t>
            </a:r>
            <a:endParaRPr/>
          </a:p>
          <a:p>
            <a:pPr indent="-228600" lvl="0" marL="228600" rtl="0" algn="l">
              <a:lnSpc>
                <a:spcPct val="100000"/>
              </a:lnSpc>
              <a:spcBef>
                <a:spcPts val="1200"/>
              </a:spcBef>
              <a:spcAft>
                <a:spcPts val="0"/>
              </a:spcAft>
              <a:buClr>
                <a:srgbClr val="232F3E"/>
              </a:buClr>
              <a:buSzPts val="2200"/>
              <a:buChar char="•"/>
            </a:pPr>
            <a:r>
              <a:rPr lang="en-US" sz="2200"/>
              <a:t>Cross-account access for an IAM user</a:t>
            </a:r>
            <a:endParaRPr/>
          </a:p>
          <a:p>
            <a:pPr indent="-228600" lvl="0" marL="228600" rtl="0" algn="l">
              <a:lnSpc>
                <a:spcPct val="100000"/>
              </a:lnSpc>
              <a:spcBef>
                <a:spcPts val="1200"/>
              </a:spcBef>
              <a:spcAft>
                <a:spcPts val="0"/>
              </a:spcAft>
              <a:buClr>
                <a:srgbClr val="232F3E"/>
              </a:buClr>
              <a:buSzPts val="2200"/>
              <a:buChar char="•"/>
            </a:pPr>
            <a:r>
              <a:rPr lang="en-US" sz="2200"/>
              <a:t>Mobile applications</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2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42" name="Google Shape;2142;p21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Three examples of using an IAM role</a:t>
            </a:r>
            <a:endParaRPr/>
          </a:p>
        </p:txBody>
      </p:sp>
      <p:grpSp>
        <p:nvGrpSpPr>
          <p:cNvPr id="2143" name="Google Shape;2143;p216"/>
          <p:cNvGrpSpPr/>
          <p:nvPr/>
        </p:nvGrpSpPr>
        <p:grpSpPr>
          <a:xfrm>
            <a:off x="739261" y="1215479"/>
            <a:ext cx="10736459" cy="5231041"/>
            <a:chOff x="739261" y="1215479"/>
            <a:chExt cx="10736459" cy="5231041"/>
          </a:xfrm>
        </p:grpSpPr>
        <p:sp>
          <p:nvSpPr>
            <p:cNvPr id="2144" name="Google Shape;2144;p216"/>
            <p:cNvSpPr/>
            <p:nvPr/>
          </p:nvSpPr>
          <p:spPr>
            <a:xfrm>
              <a:off x="762242" y="1215479"/>
              <a:ext cx="10713478" cy="1339899"/>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 2</a:t>
              </a:r>
              <a:endParaRPr/>
            </a:p>
          </p:txBody>
        </p:sp>
        <p:pic>
          <p:nvPicPr>
            <p:cNvPr descr="AWS account group icon." id="2145" name="Google Shape;2145;p216"/>
            <p:cNvPicPr preferRelativeResize="0"/>
            <p:nvPr/>
          </p:nvPicPr>
          <p:blipFill rotWithShape="1">
            <a:blip r:embed="rId3">
              <a:alphaModFix/>
            </a:blip>
            <a:srcRect b="0" l="0" r="0" t="0"/>
            <a:stretch/>
          </p:blipFill>
          <p:spPr>
            <a:xfrm>
              <a:off x="762242" y="1215479"/>
              <a:ext cx="381000" cy="381000"/>
            </a:xfrm>
            <a:prstGeom prst="rect">
              <a:avLst/>
            </a:prstGeom>
            <a:noFill/>
            <a:ln>
              <a:noFill/>
            </a:ln>
          </p:spPr>
        </p:pic>
        <p:pic>
          <p:nvPicPr>
            <p:cNvPr id="2146" name="Google Shape;2146;p216"/>
            <p:cNvPicPr preferRelativeResize="0"/>
            <p:nvPr/>
          </p:nvPicPr>
          <p:blipFill rotWithShape="1">
            <a:blip r:embed="rId4">
              <a:alphaModFix/>
            </a:blip>
            <a:srcRect b="0" l="0" r="0" t="0"/>
            <a:stretch/>
          </p:blipFill>
          <p:spPr>
            <a:xfrm>
              <a:off x="6223685" y="1504547"/>
              <a:ext cx="559719" cy="559719"/>
            </a:xfrm>
            <a:prstGeom prst="rect">
              <a:avLst/>
            </a:prstGeom>
            <a:noFill/>
            <a:ln>
              <a:noFill/>
            </a:ln>
          </p:spPr>
        </p:pic>
        <p:sp>
          <p:nvSpPr>
            <p:cNvPr id="2147" name="Google Shape;2147;p216"/>
            <p:cNvSpPr txBox="1"/>
            <p:nvPr/>
          </p:nvSpPr>
          <p:spPr>
            <a:xfrm>
              <a:off x="5497781" y="1994380"/>
              <a:ext cx="206611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 user account 2</a:t>
              </a:r>
              <a:endParaRPr/>
            </a:p>
          </p:txBody>
        </p:sp>
        <p:cxnSp>
          <p:nvCxnSpPr>
            <p:cNvPr id="2148" name="Google Shape;2148;p216"/>
            <p:cNvCxnSpPr>
              <a:stCxn id="2147" idx="2"/>
              <a:endCxn id="2149" idx="0"/>
            </p:cNvCxnSpPr>
            <p:nvPr/>
          </p:nvCxnSpPr>
          <p:spPr>
            <a:xfrm>
              <a:off x="6530840" y="2332934"/>
              <a:ext cx="10500" cy="907500"/>
            </a:xfrm>
            <a:prstGeom prst="straightConnector1">
              <a:avLst/>
            </a:prstGeom>
            <a:noFill/>
            <a:ln cap="flat" cmpd="sng" w="25400">
              <a:solidFill>
                <a:schemeClr val="accent1"/>
              </a:solidFill>
              <a:prstDash val="solid"/>
              <a:round/>
              <a:headEnd len="sm" w="sm" type="none"/>
              <a:tailEnd len="med" w="med" type="stealth"/>
            </a:ln>
          </p:spPr>
        </p:cxnSp>
        <p:sp>
          <p:nvSpPr>
            <p:cNvPr id="2150" name="Google Shape;2150;p216"/>
            <p:cNvSpPr/>
            <p:nvPr/>
          </p:nvSpPr>
          <p:spPr>
            <a:xfrm>
              <a:off x="739261" y="2848267"/>
              <a:ext cx="10713478" cy="3598253"/>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 1</a:t>
              </a:r>
              <a:endParaRPr/>
            </a:p>
          </p:txBody>
        </p:sp>
        <p:pic>
          <p:nvPicPr>
            <p:cNvPr descr="AWS account group icon." id="2151" name="Google Shape;2151;p216"/>
            <p:cNvPicPr preferRelativeResize="0"/>
            <p:nvPr/>
          </p:nvPicPr>
          <p:blipFill rotWithShape="1">
            <a:blip r:embed="rId3">
              <a:alphaModFix/>
            </a:blip>
            <a:srcRect b="0" l="0" r="0" t="0"/>
            <a:stretch/>
          </p:blipFill>
          <p:spPr>
            <a:xfrm>
              <a:off x="762242" y="2852213"/>
              <a:ext cx="381000" cy="381000"/>
            </a:xfrm>
            <a:prstGeom prst="rect">
              <a:avLst/>
            </a:prstGeom>
            <a:noFill/>
            <a:ln>
              <a:noFill/>
            </a:ln>
          </p:spPr>
        </p:pic>
        <p:pic>
          <p:nvPicPr>
            <p:cNvPr id="2149" name="Google Shape;2149;p216"/>
            <p:cNvPicPr preferRelativeResize="0"/>
            <p:nvPr/>
          </p:nvPicPr>
          <p:blipFill rotWithShape="1">
            <a:blip r:embed="rId5">
              <a:alphaModFix/>
            </a:blip>
            <a:srcRect b="0" l="0" r="0" t="0"/>
            <a:stretch/>
          </p:blipFill>
          <p:spPr>
            <a:xfrm>
              <a:off x="6221211" y="3240353"/>
              <a:ext cx="640080" cy="640080"/>
            </a:xfrm>
            <a:prstGeom prst="rect">
              <a:avLst/>
            </a:prstGeom>
            <a:noFill/>
            <a:ln>
              <a:noFill/>
            </a:ln>
          </p:spPr>
        </p:pic>
        <p:sp>
          <p:nvSpPr>
            <p:cNvPr id="2152" name="Google Shape;2152;p216"/>
            <p:cNvSpPr txBox="1"/>
            <p:nvPr/>
          </p:nvSpPr>
          <p:spPr>
            <a:xfrm>
              <a:off x="5539704" y="3656955"/>
              <a:ext cx="20184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IAM cross-account bucket role</a:t>
              </a:r>
              <a:endParaRPr/>
            </a:p>
          </p:txBody>
        </p:sp>
        <p:cxnSp>
          <p:nvCxnSpPr>
            <p:cNvPr id="2153" name="Google Shape;2153;p216"/>
            <p:cNvCxnSpPr>
              <a:stCxn id="2146" idx="3"/>
              <a:endCxn id="2154" idx="0"/>
            </p:cNvCxnSpPr>
            <p:nvPr/>
          </p:nvCxnSpPr>
          <p:spPr>
            <a:xfrm>
              <a:off x="6783404" y="1784406"/>
              <a:ext cx="3775200" cy="1247700"/>
            </a:xfrm>
            <a:prstGeom prst="bentConnector2">
              <a:avLst/>
            </a:prstGeom>
            <a:noFill/>
            <a:ln cap="flat" cmpd="sng" w="25400">
              <a:solidFill>
                <a:schemeClr val="accent1"/>
              </a:solidFill>
              <a:prstDash val="solid"/>
              <a:round/>
              <a:headEnd len="sm" w="sm" type="none"/>
              <a:tailEnd len="med" w="med" type="stealth"/>
            </a:ln>
          </p:spPr>
        </p:cxnSp>
        <p:pic>
          <p:nvPicPr>
            <p:cNvPr id="2154" name="Google Shape;2154;p216"/>
            <p:cNvPicPr preferRelativeResize="0"/>
            <p:nvPr/>
          </p:nvPicPr>
          <p:blipFill rotWithShape="1">
            <a:blip r:embed="rId6">
              <a:alphaModFix/>
            </a:blip>
            <a:srcRect b="0" l="0" r="0" t="0"/>
            <a:stretch/>
          </p:blipFill>
          <p:spPr>
            <a:xfrm>
              <a:off x="10240680" y="3031997"/>
              <a:ext cx="635809" cy="635809"/>
            </a:xfrm>
            <a:prstGeom prst="rect">
              <a:avLst/>
            </a:prstGeom>
            <a:noFill/>
            <a:ln>
              <a:noFill/>
            </a:ln>
          </p:spPr>
        </p:pic>
        <p:sp>
          <p:nvSpPr>
            <p:cNvPr id="2155" name="Google Shape;2155;p216"/>
            <p:cNvSpPr txBox="1"/>
            <p:nvPr/>
          </p:nvSpPr>
          <p:spPr>
            <a:xfrm>
              <a:off x="9990306" y="3683773"/>
              <a:ext cx="11365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S3 bucket</a:t>
              </a:r>
              <a:endParaRPr/>
            </a:p>
          </p:txBody>
        </p:sp>
        <p:pic>
          <p:nvPicPr>
            <p:cNvPr id="2156" name="Google Shape;2156;p216"/>
            <p:cNvPicPr preferRelativeResize="0"/>
            <p:nvPr/>
          </p:nvPicPr>
          <p:blipFill rotWithShape="1">
            <a:blip r:embed="rId7">
              <a:alphaModFix/>
            </a:blip>
            <a:srcRect b="0" l="0" r="0" t="0"/>
            <a:stretch/>
          </p:blipFill>
          <p:spPr>
            <a:xfrm>
              <a:off x="1493688" y="5288437"/>
              <a:ext cx="548640" cy="548640"/>
            </a:xfrm>
            <a:prstGeom prst="rect">
              <a:avLst/>
            </a:prstGeom>
            <a:noFill/>
            <a:ln>
              <a:noFill/>
            </a:ln>
          </p:spPr>
        </p:pic>
        <p:sp>
          <p:nvSpPr>
            <p:cNvPr id="2157" name="Google Shape;2157;p216"/>
            <p:cNvSpPr txBox="1"/>
            <p:nvPr/>
          </p:nvSpPr>
          <p:spPr>
            <a:xfrm>
              <a:off x="1232001" y="5779295"/>
              <a:ext cx="115127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 pol	icy</a:t>
              </a:r>
              <a:endParaRPr/>
            </a:p>
          </p:txBody>
        </p:sp>
        <p:cxnSp>
          <p:nvCxnSpPr>
            <p:cNvPr id="2158" name="Google Shape;2158;p216"/>
            <p:cNvCxnSpPr>
              <a:stCxn id="2156" idx="0"/>
            </p:cNvCxnSpPr>
            <p:nvPr/>
          </p:nvCxnSpPr>
          <p:spPr>
            <a:xfrm rot="10800000">
              <a:off x="1768008" y="4647337"/>
              <a:ext cx="0" cy="641100"/>
            </a:xfrm>
            <a:prstGeom prst="straightConnector1">
              <a:avLst/>
            </a:prstGeom>
            <a:noFill/>
            <a:ln cap="flat" cmpd="sng" w="25400">
              <a:solidFill>
                <a:schemeClr val="accent1"/>
              </a:solidFill>
              <a:prstDash val="solid"/>
              <a:round/>
              <a:headEnd len="sm" w="sm" type="none"/>
              <a:tailEnd len="med" w="med" type="stealth"/>
            </a:ln>
          </p:spPr>
        </p:cxnSp>
        <p:pic>
          <p:nvPicPr>
            <p:cNvPr id="2159" name="Google Shape;2159;p216"/>
            <p:cNvPicPr preferRelativeResize="0"/>
            <p:nvPr/>
          </p:nvPicPr>
          <p:blipFill rotWithShape="1">
            <a:blip r:embed="rId5">
              <a:alphaModFix/>
            </a:blip>
            <a:srcRect b="0" l="0" r="0" t="0"/>
            <a:stretch/>
          </p:blipFill>
          <p:spPr>
            <a:xfrm>
              <a:off x="1460534" y="3837306"/>
              <a:ext cx="640080" cy="640080"/>
            </a:xfrm>
            <a:prstGeom prst="rect">
              <a:avLst/>
            </a:prstGeom>
            <a:noFill/>
            <a:ln>
              <a:noFill/>
            </a:ln>
          </p:spPr>
        </p:pic>
        <p:sp>
          <p:nvSpPr>
            <p:cNvPr id="2160" name="Google Shape;2160;p216"/>
            <p:cNvSpPr txBox="1"/>
            <p:nvPr/>
          </p:nvSpPr>
          <p:spPr>
            <a:xfrm>
              <a:off x="766849" y="4331210"/>
              <a:ext cx="256472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 instance access role</a:t>
              </a:r>
              <a:endParaRPr/>
            </a:p>
          </p:txBody>
        </p:sp>
        <p:cxnSp>
          <p:nvCxnSpPr>
            <p:cNvPr id="2161" name="Google Shape;2161;p216"/>
            <p:cNvCxnSpPr>
              <a:stCxn id="2159" idx="0"/>
              <a:endCxn id="2162" idx="1"/>
            </p:cNvCxnSpPr>
            <p:nvPr/>
          </p:nvCxnSpPr>
          <p:spPr>
            <a:xfrm rot="-5400000">
              <a:off x="2702324" y="2579856"/>
              <a:ext cx="335700" cy="2179200"/>
            </a:xfrm>
            <a:prstGeom prst="bentConnector2">
              <a:avLst/>
            </a:prstGeom>
            <a:noFill/>
            <a:ln cap="flat" cmpd="sng" w="25400">
              <a:solidFill>
                <a:schemeClr val="accent1"/>
              </a:solidFill>
              <a:prstDash val="solid"/>
              <a:round/>
              <a:headEnd len="sm" w="sm" type="none"/>
              <a:tailEnd len="med" w="med" type="stealth"/>
            </a:ln>
          </p:spPr>
        </p:cxnSp>
        <p:pic>
          <p:nvPicPr>
            <p:cNvPr id="2162" name="Google Shape;2162;p216"/>
            <p:cNvPicPr preferRelativeResize="0"/>
            <p:nvPr/>
          </p:nvPicPr>
          <p:blipFill rotWithShape="1">
            <a:blip r:embed="rId4">
              <a:alphaModFix/>
            </a:blip>
            <a:srcRect b="0" l="0" r="0" t="0"/>
            <a:stretch/>
          </p:blipFill>
          <p:spPr>
            <a:xfrm>
              <a:off x="3959880" y="3221642"/>
              <a:ext cx="559719" cy="559719"/>
            </a:xfrm>
            <a:prstGeom prst="rect">
              <a:avLst/>
            </a:prstGeom>
            <a:noFill/>
            <a:ln>
              <a:noFill/>
            </a:ln>
          </p:spPr>
        </p:pic>
        <p:sp>
          <p:nvSpPr>
            <p:cNvPr id="2163" name="Google Shape;2163;p216"/>
            <p:cNvSpPr txBox="1"/>
            <p:nvPr/>
          </p:nvSpPr>
          <p:spPr>
            <a:xfrm>
              <a:off x="3692715" y="3762006"/>
              <a:ext cx="110789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IAM user account 1</a:t>
              </a:r>
              <a:endParaRPr/>
            </a:p>
          </p:txBody>
        </p:sp>
        <p:cxnSp>
          <p:nvCxnSpPr>
            <p:cNvPr id="2164" name="Google Shape;2164;p216"/>
            <p:cNvCxnSpPr>
              <a:stCxn id="2163" idx="2"/>
              <a:endCxn id="2165" idx="1"/>
            </p:cNvCxnSpPr>
            <p:nvPr/>
          </p:nvCxnSpPr>
          <p:spPr>
            <a:xfrm flipH="1" rot="-5400000">
              <a:off x="4856564" y="3736881"/>
              <a:ext cx="805200" cy="2025000"/>
            </a:xfrm>
            <a:prstGeom prst="bentConnector2">
              <a:avLst/>
            </a:prstGeom>
            <a:noFill/>
            <a:ln cap="flat" cmpd="sng" w="25400">
              <a:solidFill>
                <a:schemeClr val="accent1"/>
              </a:solidFill>
              <a:prstDash val="solid"/>
              <a:round/>
              <a:headEnd len="sm" w="sm" type="none"/>
              <a:tailEnd len="med" w="med" type="stealth"/>
            </a:ln>
          </p:spPr>
        </p:cxnSp>
        <p:pic>
          <p:nvPicPr>
            <p:cNvPr descr="Instance instance icon for the Amazon EC2 service." id="2165" name="Google Shape;2165;p216"/>
            <p:cNvPicPr preferRelativeResize="0"/>
            <p:nvPr/>
          </p:nvPicPr>
          <p:blipFill rotWithShape="1">
            <a:blip r:embed="rId8">
              <a:alphaModFix/>
            </a:blip>
            <a:srcRect b="0" l="0" r="0" t="0"/>
            <a:stretch/>
          </p:blipFill>
          <p:spPr>
            <a:xfrm>
              <a:off x="6271648" y="4827829"/>
              <a:ext cx="648331" cy="648331"/>
            </a:xfrm>
            <a:prstGeom prst="rect">
              <a:avLst/>
            </a:prstGeom>
            <a:noFill/>
            <a:ln>
              <a:noFill/>
            </a:ln>
          </p:spPr>
        </p:pic>
        <p:sp>
          <p:nvSpPr>
            <p:cNvPr id="2166" name="Google Shape;2166;p216"/>
            <p:cNvSpPr txBox="1"/>
            <p:nvPr/>
          </p:nvSpPr>
          <p:spPr>
            <a:xfrm>
              <a:off x="5670573" y="5372860"/>
              <a:ext cx="201843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EC2 Instance</a:t>
              </a:r>
              <a:endParaRPr/>
            </a:p>
          </p:txBody>
        </p:sp>
        <p:pic>
          <p:nvPicPr>
            <p:cNvPr id="2167" name="Google Shape;2167;p216"/>
            <p:cNvPicPr preferRelativeResize="0"/>
            <p:nvPr/>
          </p:nvPicPr>
          <p:blipFill rotWithShape="1">
            <a:blip r:embed="rId5">
              <a:alphaModFix/>
            </a:blip>
            <a:srcRect b="0" l="0" r="0" t="0"/>
            <a:stretch/>
          </p:blipFill>
          <p:spPr>
            <a:xfrm>
              <a:off x="8430262" y="4836158"/>
              <a:ext cx="640080" cy="640080"/>
            </a:xfrm>
            <a:prstGeom prst="rect">
              <a:avLst/>
            </a:prstGeom>
            <a:noFill/>
            <a:ln>
              <a:noFill/>
            </a:ln>
          </p:spPr>
        </p:pic>
        <p:sp>
          <p:nvSpPr>
            <p:cNvPr id="2168" name="Google Shape;2168;p216"/>
            <p:cNvSpPr txBox="1"/>
            <p:nvPr/>
          </p:nvSpPr>
          <p:spPr>
            <a:xfrm>
              <a:off x="7854682" y="5315289"/>
              <a:ext cx="17692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IAM bucket role</a:t>
              </a:r>
              <a:endParaRPr b="0" sz="1600" u="none" cap="none" strike="noStrike">
                <a:solidFill>
                  <a:schemeClr val="dk2"/>
                </a:solidFill>
                <a:latin typeface="Play"/>
                <a:ea typeface="Play"/>
                <a:cs typeface="Play"/>
                <a:sym typeface="Play"/>
              </a:endParaRPr>
            </a:p>
          </p:txBody>
        </p:sp>
        <p:cxnSp>
          <p:nvCxnSpPr>
            <p:cNvPr id="2169" name="Google Shape;2169;p216"/>
            <p:cNvCxnSpPr>
              <a:stCxn id="2167" idx="1"/>
              <a:endCxn id="2165" idx="3"/>
            </p:cNvCxnSpPr>
            <p:nvPr/>
          </p:nvCxnSpPr>
          <p:spPr>
            <a:xfrm rot="10800000">
              <a:off x="6920062" y="5151998"/>
              <a:ext cx="1510200" cy="4200"/>
            </a:xfrm>
            <a:prstGeom prst="straightConnector1">
              <a:avLst/>
            </a:prstGeom>
            <a:noFill/>
            <a:ln cap="flat" cmpd="sng" w="25400">
              <a:solidFill>
                <a:schemeClr val="accent1"/>
              </a:solidFill>
              <a:prstDash val="solid"/>
              <a:round/>
              <a:headEnd len="sm" w="sm" type="none"/>
              <a:tailEnd len="lg" w="lg" type="stealth"/>
            </a:ln>
          </p:spPr>
        </p:cxnSp>
        <p:cxnSp>
          <p:nvCxnSpPr>
            <p:cNvPr id="2170" name="Google Shape;2170;p216"/>
            <p:cNvCxnSpPr>
              <a:stCxn id="2165" idx="0"/>
              <a:endCxn id="2155" idx="2"/>
            </p:cNvCxnSpPr>
            <p:nvPr/>
          </p:nvCxnSpPr>
          <p:spPr>
            <a:xfrm rot="-5400000">
              <a:off x="8174414" y="2443729"/>
              <a:ext cx="805500" cy="3962700"/>
            </a:xfrm>
            <a:prstGeom prst="bentConnector3">
              <a:avLst>
                <a:gd fmla="val 50000" name="adj1"/>
              </a:avLst>
            </a:prstGeom>
            <a:noFill/>
            <a:ln cap="flat" cmpd="sng" w="25400">
              <a:solidFill>
                <a:schemeClr val="accent1"/>
              </a:solidFill>
              <a:prstDash val="solid"/>
              <a:round/>
              <a:headEnd len="sm" w="sm" type="none"/>
              <a:tailEnd len="med" w="med" type="stealth"/>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76" name="Google Shape;2176;p21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Authenticating and securing access</a:t>
            </a:r>
            <a:endParaRPr/>
          </a:p>
        </p:txBody>
      </p:sp>
      <p:pic>
        <p:nvPicPr>
          <p:cNvPr id="2177" name="Google Shape;2177;p217"/>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2178" name="Google Shape;2178;p21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Use the IAM service to configure fine-grained access control to AWS resources.</a:t>
            </a:r>
            <a:endParaRPr/>
          </a:p>
          <a:p>
            <a:pPr indent="-228600" lvl="0" marL="228600" rtl="0" algn="l">
              <a:lnSpc>
                <a:spcPct val="100000"/>
              </a:lnSpc>
              <a:spcBef>
                <a:spcPts val="1200"/>
              </a:spcBef>
              <a:spcAft>
                <a:spcPts val="0"/>
              </a:spcAft>
              <a:buClr>
                <a:srgbClr val="232F3E"/>
              </a:buClr>
              <a:buSzPts val="2800"/>
              <a:buChar char="•"/>
            </a:pPr>
            <a:r>
              <a:rPr lang="en-US"/>
              <a:t>The account root user has full access to all AWS account resources. Don’t use the root user for day-to-day interactions.</a:t>
            </a:r>
            <a:endParaRPr/>
          </a:p>
          <a:p>
            <a:pPr indent="-228600" lvl="0" marL="228600" rtl="0" algn="l">
              <a:lnSpc>
                <a:spcPct val="100000"/>
              </a:lnSpc>
              <a:spcBef>
                <a:spcPts val="1200"/>
              </a:spcBef>
              <a:spcAft>
                <a:spcPts val="0"/>
              </a:spcAft>
              <a:buClr>
                <a:srgbClr val="232F3E"/>
              </a:buClr>
              <a:buSzPts val="2800"/>
              <a:buChar char="•"/>
            </a:pPr>
            <a:r>
              <a:rPr lang="en-US"/>
              <a:t>A best practice is to attach IAM policies to IAM groups and then assign IAM users to these IAM groups.</a:t>
            </a:r>
            <a:endParaRPr/>
          </a:p>
          <a:p>
            <a:pPr indent="-228600" lvl="0" marL="228600" rtl="0" algn="l">
              <a:lnSpc>
                <a:spcPct val="100000"/>
              </a:lnSpc>
              <a:spcBef>
                <a:spcPts val="1200"/>
              </a:spcBef>
              <a:spcAft>
                <a:spcPts val="0"/>
              </a:spcAft>
              <a:buClr>
                <a:srgbClr val="232F3E"/>
              </a:buClr>
              <a:buSzPts val="2800"/>
              <a:buChar char="•"/>
            </a:pPr>
            <a:r>
              <a:rPr lang="en-US"/>
              <a:t>An IAM role provides temporary security credentials. With a role, you can define a set of permissions to access the resources that a user or service needs.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70" name="Google Shape;1770;p19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1771" name="Google Shape;1771;p19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ts val="2400"/>
              <a:buChar char="•"/>
            </a:pPr>
            <a:r>
              <a:rPr lang="en-US"/>
              <a:t>Describe the security principles in the AWS Cloud.</a:t>
            </a:r>
            <a:endParaRPr/>
          </a:p>
          <a:p>
            <a:pPr indent="-228600" lvl="1" marL="457200" rtl="0" algn="l">
              <a:lnSpc>
                <a:spcPct val="100000"/>
              </a:lnSpc>
              <a:spcBef>
                <a:spcPts val="1200"/>
              </a:spcBef>
              <a:spcAft>
                <a:spcPts val="0"/>
              </a:spcAft>
              <a:buClr>
                <a:srgbClr val="232F3E"/>
              </a:buClr>
              <a:buSzPts val="2400"/>
              <a:buChar char="•"/>
            </a:pPr>
            <a:r>
              <a:rPr lang="en-US"/>
              <a:t>Explain the purpose of AWS Identity and Access Management (IAM) users, groups, and roles.</a:t>
            </a:r>
            <a:endParaRPr/>
          </a:p>
          <a:p>
            <a:pPr indent="-228600" lvl="1" marL="457200" rtl="0" algn="l">
              <a:lnSpc>
                <a:spcPct val="100000"/>
              </a:lnSpc>
              <a:spcBef>
                <a:spcPts val="1200"/>
              </a:spcBef>
              <a:spcAft>
                <a:spcPts val="0"/>
              </a:spcAft>
              <a:buClr>
                <a:srgbClr val="232F3E"/>
              </a:buClr>
              <a:buSzPts val="2400"/>
              <a:buChar char="•"/>
            </a:pPr>
            <a:r>
              <a:rPr lang="en-US"/>
              <a:t>Explain how IAM policies determine permissions in an AWS account.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2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84" name="Google Shape;2184;p21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Authorizing users</a:t>
            </a:r>
            <a:endParaRPr/>
          </a:p>
        </p:txBody>
      </p:sp>
      <p:sp>
        <p:nvSpPr>
          <p:cNvPr id="2185" name="Google Shape;2185;p21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91" name="Google Shape;2191;p21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IAM policies and permissions</a:t>
            </a:r>
            <a:endParaRPr/>
          </a:p>
        </p:txBody>
      </p:sp>
      <p:sp>
        <p:nvSpPr>
          <p:cNvPr id="2192" name="Google Shape;2192;p219"/>
          <p:cNvSpPr/>
          <p:nvPr/>
        </p:nvSpPr>
        <p:spPr>
          <a:xfrm>
            <a:off x="365760" y="1201272"/>
            <a:ext cx="5486400" cy="707886"/>
          </a:xfrm>
          <a:prstGeom prst="rect">
            <a:avLst/>
          </a:prstGeom>
          <a:solidFill>
            <a:srgbClr val="007FAA"/>
          </a:solidFill>
          <a:ln cap="flat" cmpd="sng" w="10775">
            <a:solidFill>
              <a:srgbClr val="007F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Play"/>
                <a:ea typeface="Play"/>
                <a:cs typeface="Play"/>
                <a:sym typeface="Play"/>
              </a:rPr>
              <a:t>Use policies to fine-tune the permissions that are granted to principals.</a:t>
            </a:r>
            <a:endParaRPr/>
          </a:p>
        </p:txBody>
      </p:sp>
      <p:sp>
        <p:nvSpPr>
          <p:cNvPr id="2193" name="Google Shape;2193;p219"/>
          <p:cNvSpPr/>
          <p:nvPr/>
        </p:nvSpPr>
        <p:spPr>
          <a:xfrm>
            <a:off x="365760" y="1906680"/>
            <a:ext cx="5486400" cy="1785104"/>
          </a:xfrm>
          <a:prstGeom prst="rect">
            <a:avLst/>
          </a:prstGeom>
          <a:noFill/>
          <a:ln cap="flat" cmpd="sng" w="9525">
            <a:solidFill>
              <a:srgbClr val="007F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2"/>
                </a:solidFill>
                <a:latin typeface="Play"/>
                <a:ea typeface="Play"/>
                <a:cs typeface="Play"/>
                <a:sym typeface="Play"/>
              </a:rPr>
              <a:t>Two types of policies:</a:t>
            </a:r>
            <a:endParaRPr/>
          </a:p>
          <a:p>
            <a:pPr indent="-182880" lvl="1" marL="182880" marR="0" rtl="0" algn="l">
              <a:spcBef>
                <a:spcPts val="600"/>
              </a:spcBef>
              <a:spcAft>
                <a:spcPts val="0"/>
              </a:spcAft>
              <a:buClr>
                <a:schemeClr val="dk1"/>
              </a:buClr>
              <a:buSzPts val="2000"/>
              <a:buFont typeface="Arial"/>
              <a:buChar char="•"/>
            </a:pPr>
            <a:r>
              <a:rPr b="1" i="0" lang="en-US" sz="2000" u="none" cap="none" strike="noStrike">
                <a:solidFill>
                  <a:schemeClr val="dk2"/>
                </a:solidFill>
                <a:latin typeface="Play"/>
                <a:ea typeface="Play"/>
                <a:cs typeface="Play"/>
                <a:sym typeface="Play"/>
              </a:rPr>
              <a:t>Identity-based: </a:t>
            </a:r>
            <a:r>
              <a:rPr b="0" i="0" lang="en-US" sz="2000" u="none" cap="none" strike="noStrike">
                <a:solidFill>
                  <a:schemeClr val="dk2"/>
                </a:solidFill>
                <a:latin typeface="Play"/>
                <a:ea typeface="Play"/>
                <a:cs typeface="Play"/>
                <a:sym typeface="Play"/>
              </a:rPr>
              <a:t>Attach to an IAM user, group, or role.</a:t>
            </a:r>
            <a:endParaRPr/>
          </a:p>
          <a:p>
            <a:pPr indent="-182880" lvl="1" marL="182880" marR="0" rtl="0" algn="l">
              <a:spcBef>
                <a:spcPts val="600"/>
              </a:spcBef>
              <a:spcAft>
                <a:spcPts val="0"/>
              </a:spcAft>
              <a:buClr>
                <a:schemeClr val="dk1"/>
              </a:buClr>
              <a:buSzPts val="2000"/>
              <a:buFont typeface="Arial"/>
              <a:buChar char="•"/>
            </a:pPr>
            <a:r>
              <a:rPr b="1" i="0" lang="en-US" sz="2000" u="none" cap="none" strike="noStrike">
                <a:solidFill>
                  <a:schemeClr val="dk2"/>
                </a:solidFill>
                <a:latin typeface="Play"/>
                <a:ea typeface="Play"/>
                <a:cs typeface="Play"/>
                <a:sym typeface="Play"/>
              </a:rPr>
              <a:t>Resource-based: </a:t>
            </a:r>
            <a:r>
              <a:rPr b="0" i="0" lang="en-US" sz="2000" u="none" cap="none" strike="noStrike">
                <a:solidFill>
                  <a:schemeClr val="dk2"/>
                </a:solidFill>
                <a:latin typeface="Play"/>
                <a:ea typeface="Play"/>
                <a:cs typeface="Play"/>
                <a:sym typeface="Play"/>
              </a:rPr>
              <a:t>Attach to an AWS resource.</a:t>
            </a:r>
            <a:endParaRPr/>
          </a:p>
        </p:txBody>
      </p:sp>
      <p:sp>
        <p:nvSpPr>
          <p:cNvPr id="2194" name="Google Shape;2194;p219"/>
          <p:cNvSpPr/>
          <p:nvPr/>
        </p:nvSpPr>
        <p:spPr>
          <a:xfrm>
            <a:off x="6339842" y="1201272"/>
            <a:ext cx="5486400" cy="704088"/>
          </a:xfrm>
          <a:prstGeom prst="rect">
            <a:avLst/>
          </a:prstGeom>
          <a:solidFill>
            <a:srgbClr val="007FAA"/>
          </a:solidFill>
          <a:ln cap="flat" cmpd="sng" w="10775">
            <a:solidFill>
              <a:srgbClr val="007F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Play"/>
                <a:ea typeface="Play"/>
                <a:cs typeface="Play"/>
                <a:sym typeface="Play"/>
              </a:rPr>
              <a:t>Define permissions in IAM policy documents.</a:t>
            </a:r>
            <a:endParaRPr/>
          </a:p>
        </p:txBody>
      </p:sp>
      <p:sp>
        <p:nvSpPr>
          <p:cNvPr id="2195" name="Google Shape;2195;p219"/>
          <p:cNvSpPr/>
          <p:nvPr/>
        </p:nvSpPr>
        <p:spPr>
          <a:xfrm>
            <a:off x="6339842" y="1906680"/>
            <a:ext cx="5486400" cy="1477328"/>
          </a:xfrm>
          <a:prstGeom prst="rect">
            <a:avLst/>
          </a:prstGeom>
          <a:noFill/>
          <a:ln cap="flat" cmpd="sng" w="9525">
            <a:solidFill>
              <a:srgbClr val="007FAA"/>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spcBef>
                <a:spcPts val="0"/>
              </a:spcBef>
              <a:spcAft>
                <a:spcPts val="0"/>
              </a:spcAft>
              <a:buClr>
                <a:schemeClr val="dk2"/>
              </a:buClr>
              <a:buSzPts val="2000"/>
              <a:buFont typeface="Arial"/>
              <a:buChar char="•"/>
            </a:pPr>
            <a:r>
              <a:rPr lang="en-US" sz="2000">
                <a:solidFill>
                  <a:schemeClr val="dk2"/>
                </a:solidFill>
                <a:latin typeface="Play"/>
                <a:ea typeface="Play"/>
                <a:cs typeface="Play"/>
                <a:sym typeface="Play"/>
              </a:rPr>
              <a:t>The document is formatted in JSON.</a:t>
            </a:r>
            <a:endParaRPr/>
          </a:p>
          <a:p>
            <a:pPr indent="-285750" lvl="0" marL="285750" marR="0" rtl="0" algn="l">
              <a:spcBef>
                <a:spcPts val="600"/>
              </a:spcBef>
              <a:spcAft>
                <a:spcPts val="0"/>
              </a:spcAft>
              <a:buClr>
                <a:schemeClr val="dk2"/>
              </a:buClr>
              <a:buSzPts val="2000"/>
              <a:buFont typeface="Arial"/>
              <a:buChar char="•"/>
            </a:pPr>
            <a:r>
              <a:rPr lang="en-US" sz="2000">
                <a:solidFill>
                  <a:schemeClr val="dk2"/>
                </a:solidFill>
                <a:latin typeface="Play"/>
                <a:ea typeface="Play"/>
                <a:cs typeface="Play"/>
                <a:sym typeface="Play"/>
              </a:rPr>
              <a:t>The policy defines which resources and operations are allowed or denied.</a:t>
            </a:r>
            <a:endParaRPr/>
          </a:p>
          <a:p>
            <a:pPr indent="-285750" lvl="0" marL="285750" marR="0" rtl="0" algn="l">
              <a:spcBef>
                <a:spcPts val="600"/>
              </a:spcBef>
              <a:spcAft>
                <a:spcPts val="0"/>
              </a:spcAft>
              <a:buClr>
                <a:schemeClr val="dk2"/>
              </a:buClr>
              <a:buSzPts val="2000"/>
              <a:buFont typeface="Arial"/>
              <a:buChar char="•"/>
            </a:pPr>
            <a:r>
              <a:rPr lang="en-US" sz="2000">
                <a:solidFill>
                  <a:schemeClr val="dk2"/>
                </a:solidFill>
                <a:latin typeface="Play"/>
                <a:ea typeface="Play"/>
                <a:cs typeface="Play"/>
                <a:sym typeface="Play"/>
              </a:rPr>
              <a:t>Follow the principle of least privilege.</a:t>
            </a:r>
            <a:endParaRPr/>
          </a:p>
        </p:txBody>
      </p:sp>
      <p:pic>
        <p:nvPicPr>
          <p:cNvPr descr="Diagram of IAM user receiving read-only access to an S3 bucket from an IAM policy with permissions." id="2196" name="Google Shape;2196;p219"/>
          <p:cNvPicPr preferRelativeResize="0"/>
          <p:nvPr/>
        </p:nvPicPr>
        <p:blipFill rotWithShape="1">
          <a:blip r:embed="rId3">
            <a:alphaModFix/>
          </a:blip>
          <a:srcRect b="0" l="0" r="0" t="0"/>
          <a:stretch/>
        </p:blipFill>
        <p:spPr>
          <a:xfrm>
            <a:off x="1304472" y="3750875"/>
            <a:ext cx="9450614" cy="26956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2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202" name="Google Shape;2202;p22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Determining permissions at the time of request</a:t>
            </a:r>
            <a:endParaRPr/>
          </a:p>
        </p:txBody>
      </p:sp>
      <p:grpSp>
        <p:nvGrpSpPr>
          <p:cNvPr id="2203" name="Google Shape;2203;p220"/>
          <p:cNvGrpSpPr/>
          <p:nvPr/>
        </p:nvGrpSpPr>
        <p:grpSpPr>
          <a:xfrm>
            <a:off x="1324913" y="1785406"/>
            <a:ext cx="9542175" cy="3588423"/>
            <a:chOff x="1271125" y="1785406"/>
            <a:chExt cx="9542175" cy="3588423"/>
          </a:xfrm>
        </p:grpSpPr>
        <p:sp>
          <p:nvSpPr>
            <p:cNvPr id="2204" name="Google Shape;2204;p220"/>
            <p:cNvSpPr/>
            <p:nvPr/>
          </p:nvSpPr>
          <p:spPr>
            <a:xfrm>
              <a:off x="1271125" y="3115384"/>
              <a:ext cx="2140772" cy="928467"/>
            </a:xfrm>
            <a:prstGeom prst="rect">
              <a:avLst/>
            </a:prstGeom>
            <a:solidFill>
              <a:schemeClr val="lt1"/>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800"/>
                <a:buFont typeface="Play"/>
                <a:buNone/>
              </a:pPr>
              <a:r>
                <a:rPr b="0" i="0" lang="en-US" sz="1800" u="none" cap="none" strike="noStrike">
                  <a:solidFill>
                    <a:schemeClr val="dk2"/>
                  </a:solidFill>
                  <a:latin typeface="Play"/>
                  <a:ea typeface="Play"/>
                  <a:cs typeface="Play"/>
                  <a:sym typeface="Play"/>
                </a:rPr>
                <a:t>Evaluate all applicable policies</a:t>
              </a:r>
              <a:endParaRPr/>
            </a:p>
          </p:txBody>
        </p:sp>
        <p:cxnSp>
          <p:nvCxnSpPr>
            <p:cNvPr id="2205" name="Google Shape;2205;p220"/>
            <p:cNvCxnSpPr>
              <a:stCxn id="2204" idx="3"/>
              <a:endCxn id="2206" idx="1"/>
            </p:cNvCxnSpPr>
            <p:nvPr/>
          </p:nvCxnSpPr>
          <p:spPr>
            <a:xfrm>
              <a:off x="3411897" y="3579618"/>
              <a:ext cx="717300" cy="0"/>
            </a:xfrm>
            <a:prstGeom prst="straightConnector1">
              <a:avLst/>
            </a:prstGeom>
            <a:noFill/>
            <a:ln cap="flat" cmpd="sng" w="28575">
              <a:solidFill>
                <a:srgbClr val="000000"/>
              </a:solidFill>
              <a:prstDash val="solid"/>
              <a:round/>
              <a:headEnd len="sm" w="sm" type="none"/>
              <a:tailEnd len="med" w="med" type="triangle"/>
            </a:ln>
          </p:spPr>
        </p:cxnSp>
        <p:sp>
          <p:nvSpPr>
            <p:cNvPr id="2206" name="Google Shape;2206;p220"/>
            <p:cNvSpPr/>
            <p:nvPr/>
          </p:nvSpPr>
          <p:spPr>
            <a:xfrm>
              <a:off x="4129120" y="2802377"/>
              <a:ext cx="1554480" cy="1554480"/>
            </a:xfrm>
            <a:prstGeom prst="diamond">
              <a:avLst/>
            </a:prstGeom>
            <a:solidFill>
              <a:schemeClr val="lt1"/>
            </a:solidFill>
            <a:ln cap="flat" cmpd="sng" w="28575">
              <a:solidFill>
                <a:srgbClr val="0000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2"/>
                </a:buClr>
                <a:buSzPts val="1800"/>
                <a:buFont typeface="Play"/>
                <a:buNone/>
              </a:pPr>
              <a:r>
                <a:rPr b="0" i="0" lang="en-US" sz="1800" u="none" cap="none" strike="noStrike">
                  <a:solidFill>
                    <a:schemeClr val="dk2"/>
                  </a:solidFill>
                  <a:latin typeface="Play"/>
                  <a:ea typeface="Play"/>
                  <a:cs typeface="Play"/>
                  <a:sym typeface="Play"/>
                </a:rPr>
                <a:t>Explicit deny?</a:t>
              </a:r>
              <a:endParaRPr/>
            </a:p>
          </p:txBody>
        </p:sp>
        <p:sp>
          <p:nvSpPr>
            <p:cNvPr id="2207" name="Google Shape;2207;p220"/>
            <p:cNvSpPr txBox="1"/>
            <p:nvPr/>
          </p:nvSpPr>
          <p:spPr>
            <a:xfrm>
              <a:off x="4906360" y="2432593"/>
              <a:ext cx="5164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Yes</a:t>
              </a:r>
              <a:endParaRPr/>
            </a:p>
          </p:txBody>
        </p:sp>
        <p:cxnSp>
          <p:nvCxnSpPr>
            <p:cNvPr id="2208" name="Google Shape;2208;p220"/>
            <p:cNvCxnSpPr>
              <a:stCxn id="2206" idx="0"/>
              <a:endCxn id="2209" idx="2"/>
            </p:cNvCxnSpPr>
            <p:nvPr/>
          </p:nvCxnSpPr>
          <p:spPr>
            <a:xfrm rot="10800000">
              <a:off x="4906360" y="2355677"/>
              <a:ext cx="0" cy="446700"/>
            </a:xfrm>
            <a:prstGeom prst="straightConnector1">
              <a:avLst/>
            </a:prstGeom>
            <a:noFill/>
            <a:ln cap="flat" cmpd="sng" w="28575">
              <a:solidFill>
                <a:srgbClr val="000000"/>
              </a:solidFill>
              <a:prstDash val="solid"/>
              <a:round/>
              <a:headEnd len="sm" w="sm" type="none"/>
              <a:tailEnd len="med" w="med" type="triangle"/>
            </a:ln>
          </p:spPr>
        </p:cxnSp>
        <p:sp>
          <p:nvSpPr>
            <p:cNvPr id="2209" name="Google Shape;2209;p220"/>
            <p:cNvSpPr/>
            <p:nvPr/>
          </p:nvSpPr>
          <p:spPr>
            <a:xfrm>
              <a:off x="3781775" y="1785406"/>
              <a:ext cx="2249171" cy="570155"/>
            </a:xfrm>
            <a:prstGeom prst="rect">
              <a:avLst/>
            </a:prstGeom>
            <a:solidFill>
              <a:schemeClr val="accent5"/>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Deny</a:t>
              </a:r>
              <a:endParaRPr/>
            </a:p>
          </p:txBody>
        </p:sp>
        <p:cxnSp>
          <p:nvCxnSpPr>
            <p:cNvPr id="2210" name="Google Shape;2210;p220"/>
            <p:cNvCxnSpPr>
              <a:stCxn id="2206" idx="3"/>
              <a:endCxn id="2211" idx="1"/>
            </p:cNvCxnSpPr>
            <p:nvPr/>
          </p:nvCxnSpPr>
          <p:spPr>
            <a:xfrm>
              <a:off x="5683600" y="3579617"/>
              <a:ext cx="720900" cy="0"/>
            </a:xfrm>
            <a:prstGeom prst="straightConnector1">
              <a:avLst/>
            </a:prstGeom>
            <a:noFill/>
            <a:ln cap="flat" cmpd="sng" w="28575">
              <a:solidFill>
                <a:srgbClr val="000000"/>
              </a:solidFill>
              <a:prstDash val="solid"/>
              <a:round/>
              <a:headEnd len="sm" w="sm" type="none"/>
              <a:tailEnd len="med" w="med" type="triangle"/>
            </a:ln>
          </p:spPr>
        </p:cxnSp>
        <p:sp>
          <p:nvSpPr>
            <p:cNvPr id="2212" name="Google Shape;2212;p220"/>
            <p:cNvSpPr txBox="1"/>
            <p:nvPr/>
          </p:nvSpPr>
          <p:spPr>
            <a:xfrm>
              <a:off x="5798383" y="3593369"/>
              <a:ext cx="4571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No</a:t>
              </a:r>
              <a:endParaRPr/>
            </a:p>
          </p:txBody>
        </p:sp>
        <p:sp>
          <p:nvSpPr>
            <p:cNvPr id="2211" name="Google Shape;2211;p220"/>
            <p:cNvSpPr/>
            <p:nvPr/>
          </p:nvSpPr>
          <p:spPr>
            <a:xfrm>
              <a:off x="6404598" y="2802377"/>
              <a:ext cx="1554480" cy="1554480"/>
            </a:xfrm>
            <a:prstGeom prst="diamond">
              <a:avLst/>
            </a:prstGeom>
            <a:solidFill>
              <a:schemeClr val="lt1"/>
            </a:solidFill>
            <a:ln cap="flat" cmpd="sng" w="28575">
              <a:solidFill>
                <a:srgbClr val="0000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2"/>
                </a:buClr>
                <a:buSzPts val="1800"/>
                <a:buFont typeface="Play"/>
                <a:buNone/>
              </a:pPr>
              <a:r>
                <a:rPr b="0" i="0" lang="en-US" sz="1800" u="none" cap="none" strike="noStrike">
                  <a:solidFill>
                    <a:schemeClr val="dk2"/>
                  </a:solidFill>
                  <a:latin typeface="Play"/>
                  <a:ea typeface="Play"/>
                  <a:cs typeface="Play"/>
                  <a:sym typeface="Play"/>
                </a:rPr>
                <a:t>Explicit allow?</a:t>
              </a:r>
              <a:endParaRPr/>
            </a:p>
          </p:txBody>
        </p:sp>
        <p:cxnSp>
          <p:nvCxnSpPr>
            <p:cNvPr id="2213" name="Google Shape;2213;p220"/>
            <p:cNvCxnSpPr>
              <a:stCxn id="2211" idx="2"/>
              <a:endCxn id="2214" idx="0"/>
            </p:cNvCxnSpPr>
            <p:nvPr/>
          </p:nvCxnSpPr>
          <p:spPr>
            <a:xfrm>
              <a:off x="7181838" y="4356857"/>
              <a:ext cx="0" cy="446700"/>
            </a:xfrm>
            <a:prstGeom prst="straightConnector1">
              <a:avLst/>
            </a:prstGeom>
            <a:noFill/>
            <a:ln cap="flat" cmpd="sng" w="28575">
              <a:solidFill>
                <a:srgbClr val="000000"/>
              </a:solidFill>
              <a:prstDash val="solid"/>
              <a:round/>
              <a:headEnd len="sm" w="sm" type="none"/>
              <a:tailEnd len="med" w="med" type="triangle"/>
            </a:ln>
          </p:spPr>
        </p:cxnSp>
        <p:sp>
          <p:nvSpPr>
            <p:cNvPr id="2215" name="Google Shape;2215;p220"/>
            <p:cNvSpPr txBox="1"/>
            <p:nvPr/>
          </p:nvSpPr>
          <p:spPr>
            <a:xfrm>
              <a:off x="7213234" y="4407545"/>
              <a:ext cx="4571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No</a:t>
              </a:r>
              <a:endParaRPr/>
            </a:p>
          </p:txBody>
        </p:sp>
        <p:sp>
          <p:nvSpPr>
            <p:cNvPr id="2214" name="Google Shape;2214;p220"/>
            <p:cNvSpPr/>
            <p:nvPr/>
          </p:nvSpPr>
          <p:spPr>
            <a:xfrm>
              <a:off x="6111452" y="4803674"/>
              <a:ext cx="2140772" cy="570155"/>
            </a:xfrm>
            <a:prstGeom prst="rect">
              <a:avLst/>
            </a:prstGeom>
            <a:solidFill>
              <a:schemeClr val="accent5"/>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0" i="0" lang="en-US" sz="1800" u="none" cap="none" strike="noStrike">
                  <a:solidFill>
                    <a:srgbClr val="FFFFFF"/>
                  </a:solidFill>
                  <a:latin typeface="Play"/>
                  <a:ea typeface="Play"/>
                  <a:cs typeface="Play"/>
                  <a:sym typeface="Play"/>
                </a:rPr>
                <a:t>Implicit deny</a:t>
              </a:r>
              <a:endParaRPr/>
            </a:p>
          </p:txBody>
        </p:sp>
        <p:cxnSp>
          <p:nvCxnSpPr>
            <p:cNvPr id="2216" name="Google Shape;2216;p220"/>
            <p:cNvCxnSpPr>
              <a:stCxn id="2211" idx="3"/>
              <a:endCxn id="2217" idx="1"/>
            </p:cNvCxnSpPr>
            <p:nvPr/>
          </p:nvCxnSpPr>
          <p:spPr>
            <a:xfrm>
              <a:off x="7959078" y="3579617"/>
              <a:ext cx="713400" cy="0"/>
            </a:xfrm>
            <a:prstGeom prst="straightConnector1">
              <a:avLst/>
            </a:prstGeom>
            <a:noFill/>
            <a:ln cap="flat" cmpd="sng" w="28575">
              <a:solidFill>
                <a:srgbClr val="000000"/>
              </a:solidFill>
              <a:prstDash val="solid"/>
              <a:round/>
              <a:headEnd len="sm" w="sm" type="none"/>
              <a:tailEnd len="med" w="med" type="triangle"/>
            </a:ln>
          </p:spPr>
        </p:cxnSp>
        <p:sp>
          <p:nvSpPr>
            <p:cNvPr id="2218" name="Google Shape;2218;p220"/>
            <p:cNvSpPr txBox="1"/>
            <p:nvPr/>
          </p:nvSpPr>
          <p:spPr>
            <a:xfrm>
              <a:off x="7993199" y="3593369"/>
              <a:ext cx="5164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Play"/>
                <a:buNone/>
              </a:pPr>
              <a:r>
                <a:rPr b="0" i="0" lang="en-US" sz="1600" u="none" cap="none" strike="noStrike">
                  <a:solidFill>
                    <a:schemeClr val="dk2"/>
                  </a:solidFill>
                  <a:latin typeface="Play"/>
                  <a:ea typeface="Play"/>
                  <a:cs typeface="Play"/>
                  <a:sym typeface="Play"/>
                </a:rPr>
                <a:t>Yes</a:t>
              </a:r>
              <a:endParaRPr/>
            </a:p>
          </p:txBody>
        </p:sp>
        <p:sp>
          <p:nvSpPr>
            <p:cNvPr id="2217" name="Google Shape;2217;p220"/>
            <p:cNvSpPr/>
            <p:nvPr/>
          </p:nvSpPr>
          <p:spPr>
            <a:xfrm>
              <a:off x="8672528" y="3294540"/>
              <a:ext cx="2140772" cy="570155"/>
            </a:xfrm>
            <a:prstGeom prst="rect">
              <a:avLst/>
            </a:prstGeom>
            <a:solidFill>
              <a:schemeClr val="accent2"/>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Allow</a:t>
              </a:r>
              <a:endParaRPr b="0" i="0" sz="1600" u="none" cap="none" strike="noStrike">
                <a:solidFill>
                  <a:schemeClr val="lt1"/>
                </a:solidFill>
                <a:latin typeface="Play"/>
                <a:ea typeface="Play"/>
                <a:cs typeface="Play"/>
                <a:sym typeface="Play"/>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24" name="Google Shape;2224;p22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Identity-based and resource-based policies</a:t>
            </a:r>
            <a:endParaRPr/>
          </a:p>
        </p:txBody>
      </p:sp>
      <p:sp>
        <p:nvSpPr>
          <p:cNvPr id="2225" name="Google Shape;2225;p221"/>
          <p:cNvSpPr txBox="1"/>
          <p:nvPr/>
        </p:nvSpPr>
        <p:spPr>
          <a:xfrm>
            <a:off x="882362" y="1186270"/>
            <a:ext cx="4739640"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Identity-based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IAM user, group, or role</a:t>
            </a:r>
            <a:r>
              <a:rPr b="0" i="0" lang="en-US" sz="2000" u="none" cap="none" strike="noStrike">
                <a:solidFill>
                  <a:schemeClr val="dk2"/>
                </a:solidFill>
                <a:latin typeface="Play"/>
                <a:ea typeface="Play"/>
                <a:cs typeface="Play"/>
                <a:sym typeface="Play"/>
              </a:rPr>
              <a:t>)</a:t>
            </a:r>
            <a:endParaRPr/>
          </a:p>
        </p:txBody>
      </p:sp>
      <p:sp>
        <p:nvSpPr>
          <p:cNvPr id="2226" name="Google Shape;2226;p221"/>
          <p:cNvSpPr txBox="1"/>
          <p:nvPr/>
        </p:nvSpPr>
        <p:spPr>
          <a:xfrm>
            <a:off x="274924" y="2057208"/>
            <a:ext cx="573024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Play"/>
                <a:ea typeface="Play"/>
                <a:cs typeface="Play"/>
                <a:sym typeface="Play"/>
              </a:rPr>
              <a:t>What does a particular identity have access to?</a:t>
            </a:r>
            <a:endParaRPr/>
          </a:p>
        </p:txBody>
      </p:sp>
      <p:sp>
        <p:nvSpPr>
          <p:cNvPr id="2227" name="Google Shape;2227;p221"/>
          <p:cNvSpPr txBox="1"/>
          <p:nvPr/>
        </p:nvSpPr>
        <p:spPr>
          <a:xfrm>
            <a:off x="453418" y="2683401"/>
            <a:ext cx="647613" cy="2769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800">
                <a:solidFill>
                  <a:schemeClr val="dk2"/>
                </a:solidFill>
                <a:latin typeface="Play"/>
                <a:ea typeface="Play"/>
                <a:cs typeface="Play"/>
                <a:sym typeface="Play"/>
              </a:rPr>
              <a:t>Carlos</a:t>
            </a:r>
            <a:endParaRPr/>
          </a:p>
        </p:txBody>
      </p:sp>
      <p:graphicFrame>
        <p:nvGraphicFramePr>
          <p:cNvPr id="2228" name="Google Shape;2228;p221"/>
          <p:cNvGraphicFramePr/>
          <p:nvPr/>
        </p:nvGraphicFramePr>
        <p:xfrm>
          <a:off x="1277078" y="2683401"/>
          <a:ext cx="3000000" cy="3000000"/>
        </p:xfrm>
        <a:graphic>
          <a:graphicData uri="http://schemas.openxmlformats.org/drawingml/2006/table">
            <a:tbl>
              <a:tblPr bandRow="1" firstRow="1">
                <a:noFill/>
                <a:tableStyleId>{0EC76099-C4DD-4061-9935-F739AE7C12C8}</a:tableStyleId>
              </a:tblPr>
              <a:tblGrid>
                <a:gridCol w="1348125"/>
                <a:gridCol w="868675"/>
                <a:gridCol w="868675"/>
                <a:gridCol w="868675"/>
              </a:tblGrid>
              <a:tr h="200050">
                <a:tc>
                  <a:txBody>
                    <a:bodyPr/>
                    <a:lstStyle/>
                    <a:p>
                      <a:pPr indent="0" lvl="0" marL="0" marR="0" rtl="0" algn="ctr">
                        <a:spcBef>
                          <a:spcPts val="0"/>
                        </a:spcBef>
                        <a:spcAft>
                          <a:spcPts val="0"/>
                        </a:spcAft>
                        <a:buNone/>
                      </a:pPr>
                      <a:r>
                        <a:rPr lang="en-US" sz="1800" u="none" cap="none" strike="noStrike"/>
                        <a:t>Resource</a:t>
                      </a:r>
                      <a:endParaRPr b="1" sz="1800" u="none" cap="none" strike="noStrike">
                        <a:solidFill>
                          <a:schemeClr val="lt1"/>
                        </a:solidFill>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Read</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Write</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List</a:t>
                      </a:r>
                      <a:endParaRPr b="1" sz="1800" u="none" cap="none" strike="noStrike">
                        <a:latin typeface="Play"/>
                        <a:ea typeface="Play"/>
                        <a:cs typeface="Play"/>
                        <a:sym typeface="Play"/>
                      </a:endParaRPr>
                    </a:p>
                  </a:txBody>
                  <a:tcPr marT="45725" marB="45725" marR="91450" marL="91450" anchor="ctr"/>
                </a:tc>
              </a:tr>
              <a:tr h="200050">
                <a:tc>
                  <a:txBody>
                    <a:bodyPr/>
                    <a:lstStyle/>
                    <a:p>
                      <a:pPr indent="0" lvl="0" marL="0" marR="0" rtl="0" algn="l">
                        <a:spcBef>
                          <a:spcPts val="0"/>
                        </a:spcBef>
                        <a:spcAft>
                          <a:spcPts val="0"/>
                        </a:spcAft>
                        <a:buNone/>
                      </a:pPr>
                      <a:r>
                        <a:rPr lang="en-US" sz="1800" u="none" cap="none" strike="noStrike">
                          <a:solidFill>
                            <a:schemeClr val="dk2"/>
                          </a:solidFill>
                        </a:rPr>
                        <a:t>Resource X</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bl>
          </a:graphicData>
        </a:graphic>
      </p:graphicFrame>
      <p:sp>
        <p:nvSpPr>
          <p:cNvPr id="2229" name="Google Shape;2229;p221"/>
          <p:cNvSpPr txBox="1"/>
          <p:nvPr/>
        </p:nvSpPr>
        <p:spPr>
          <a:xfrm>
            <a:off x="313957" y="3568292"/>
            <a:ext cx="787074" cy="2769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800">
                <a:solidFill>
                  <a:schemeClr val="dk2"/>
                </a:solidFill>
                <a:latin typeface="Play"/>
                <a:ea typeface="Play"/>
                <a:cs typeface="Play"/>
                <a:sym typeface="Play"/>
              </a:rPr>
              <a:t>Richard</a:t>
            </a:r>
            <a:endParaRPr/>
          </a:p>
        </p:txBody>
      </p:sp>
      <p:graphicFrame>
        <p:nvGraphicFramePr>
          <p:cNvPr id="2230" name="Google Shape;2230;p221"/>
          <p:cNvGraphicFramePr/>
          <p:nvPr/>
        </p:nvGraphicFramePr>
        <p:xfrm>
          <a:off x="1277078" y="3568292"/>
          <a:ext cx="3000000" cy="3000000"/>
        </p:xfrm>
        <a:graphic>
          <a:graphicData uri="http://schemas.openxmlformats.org/drawingml/2006/table">
            <a:tbl>
              <a:tblPr bandRow="1" firstRow="1">
                <a:noFill/>
                <a:tableStyleId>{0EC76099-C4DD-4061-9935-F739AE7C12C8}</a:tableStyleId>
              </a:tblPr>
              <a:tblGrid>
                <a:gridCol w="1344175"/>
                <a:gridCol w="868675"/>
                <a:gridCol w="868675"/>
                <a:gridCol w="868675"/>
              </a:tblGrid>
              <a:tr h="166550">
                <a:tc>
                  <a:txBody>
                    <a:bodyPr/>
                    <a:lstStyle/>
                    <a:p>
                      <a:pPr indent="0" lvl="0" marL="0" marR="0" rtl="0" algn="ctr">
                        <a:spcBef>
                          <a:spcPts val="0"/>
                        </a:spcBef>
                        <a:spcAft>
                          <a:spcPts val="0"/>
                        </a:spcAft>
                        <a:buNone/>
                      </a:pPr>
                      <a:r>
                        <a:rPr lang="en-US" sz="1800" u="none" cap="none" strike="noStrike"/>
                        <a:t>Resource</a:t>
                      </a:r>
                      <a:endParaRPr b="1" sz="1800" u="none" cap="none" strike="noStrike">
                        <a:solidFill>
                          <a:schemeClr val="lt1"/>
                        </a:solidFill>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Read</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Write</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List</a:t>
                      </a:r>
                      <a:endParaRPr b="1" sz="1800" u="none" cap="none" strike="noStrike">
                        <a:latin typeface="Play"/>
                        <a:ea typeface="Play"/>
                        <a:cs typeface="Play"/>
                        <a:sym typeface="Play"/>
                      </a:endParaRPr>
                    </a:p>
                  </a:txBody>
                  <a:tcPr marT="45725" marB="45725" marR="91450" marL="91450" anchor="ctr"/>
                </a:tc>
              </a:tr>
              <a:tr h="166550">
                <a:tc>
                  <a:txBody>
                    <a:bodyPr/>
                    <a:lstStyle/>
                    <a:p>
                      <a:pPr indent="0" lvl="0" marL="0" marR="0" rtl="0" algn="l">
                        <a:spcBef>
                          <a:spcPts val="0"/>
                        </a:spcBef>
                        <a:spcAft>
                          <a:spcPts val="0"/>
                        </a:spcAft>
                        <a:buNone/>
                      </a:pPr>
                      <a:r>
                        <a:rPr lang="en-US" sz="1800" u="none" cap="none" strike="noStrike">
                          <a:solidFill>
                            <a:schemeClr val="dk2"/>
                          </a:solidFill>
                        </a:rPr>
                        <a:t>Resource Y</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r>
              <a:tr h="166550">
                <a:tc>
                  <a:txBody>
                    <a:bodyPr/>
                    <a:lstStyle/>
                    <a:p>
                      <a:pPr indent="0" lvl="0" marL="0" marR="0" rtl="0" algn="l">
                        <a:spcBef>
                          <a:spcPts val="0"/>
                        </a:spcBef>
                        <a:spcAft>
                          <a:spcPts val="0"/>
                        </a:spcAft>
                        <a:buNone/>
                      </a:pPr>
                      <a:r>
                        <a:rPr lang="en-US" sz="1800" u="none" cap="none" strike="noStrike">
                          <a:solidFill>
                            <a:schemeClr val="dk2"/>
                          </a:solidFill>
                        </a:rPr>
                        <a:t>Resource Z</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r>
            </a:tbl>
          </a:graphicData>
        </a:graphic>
      </p:graphicFrame>
      <p:sp>
        <p:nvSpPr>
          <p:cNvPr id="2231" name="Google Shape;2231;p221"/>
          <p:cNvSpPr txBox="1"/>
          <p:nvPr/>
        </p:nvSpPr>
        <p:spPr>
          <a:xfrm>
            <a:off x="49461" y="4818943"/>
            <a:ext cx="1051570" cy="2769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800">
                <a:solidFill>
                  <a:schemeClr val="dk2"/>
                </a:solidFill>
                <a:latin typeface="Play"/>
                <a:ea typeface="Play"/>
                <a:cs typeface="Play"/>
                <a:sym typeface="Play"/>
              </a:rPr>
              <a:t>Managers</a:t>
            </a:r>
            <a:endParaRPr/>
          </a:p>
        </p:txBody>
      </p:sp>
      <p:graphicFrame>
        <p:nvGraphicFramePr>
          <p:cNvPr id="2232" name="Google Shape;2232;p221"/>
          <p:cNvGraphicFramePr/>
          <p:nvPr/>
        </p:nvGraphicFramePr>
        <p:xfrm>
          <a:off x="1277078" y="4818943"/>
          <a:ext cx="3000000" cy="3000000"/>
        </p:xfrm>
        <a:graphic>
          <a:graphicData uri="http://schemas.openxmlformats.org/drawingml/2006/table">
            <a:tbl>
              <a:tblPr bandRow="1" firstRow="1">
                <a:noFill/>
                <a:tableStyleId>{0EC76099-C4DD-4061-9935-F739AE7C12C8}</a:tableStyleId>
              </a:tblPr>
              <a:tblGrid>
                <a:gridCol w="1344175"/>
                <a:gridCol w="868675"/>
                <a:gridCol w="868675"/>
                <a:gridCol w="868675"/>
              </a:tblGrid>
              <a:tr h="213200">
                <a:tc>
                  <a:txBody>
                    <a:bodyPr/>
                    <a:lstStyle/>
                    <a:p>
                      <a:pPr indent="0" lvl="0" marL="0" marR="0" rtl="0" algn="ctr">
                        <a:spcBef>
                          <a:spcPts val="0"/>
                        </a:spcBef>
                        <a:spcAft>
                          <a:spcPts val="0"/>
                        </a:spcAft>
                        <a:buNone/>
                      </a:pPr>
                      <a:r>
                        <a:rPr lang="en-US" sz="1800" u="none" cap="none" strike="noStrike"/>
                        <a:t>Resource</a:t>
                      </a:r>
                      <a:endParaRPr b="1" sz="1800" u="none" cap="none" strike="noStrike">
                        <a:solidFill>
                          <a:schemeClr val="lt1"/>
                        </a:solidFill>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Read</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Write</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List</a:t>
                      </a:r>
                      <a:endParaRPr b="1" sz="1800" u="none" cap="none" strike="noStrike">
                        <a:latin typeface="Play"/>
                        <a:ea typeface="Play"/>
                        <a:cs typeface="Play"/>
                        <a:sym typeface="Play"/>
                      </a:endParaRPr>
                    </a:p>
                  </a:txBody>
                  <a:tcPr marT="45725" marB="45725" marR="91450" marL="91450" anchor="ctr"/>
                </a:tc>
              </a:tr>
              <a:tr h="213200">
                <a:tc>
                  <a:txBody>
                    <a:bodyPr/>
                    <a:lstStyle/>
                    <a:p>
                      <a:pPr indent="0" lvl="0" marL="0" marR="0" rtl="0" algn="l">
                        <a:spcBef>
                          <a:spcPts val="0"/>
                        </a:spcBef>
                        <a:spcAft>
                          <a:spcPts val="0"/>
                        </a:spcAft>
                        <a:buNone/>
                      </a:pPr>
                      <a:r>
                        <a:rPr lang="en-US" sz="1800" u="none" cap="none" strike="noStrike">
                          <a:solidFill>
                            <a:schemeClr val="dk2"/>
                          </a:solidFill>
                        </a:rPr>
                        <a:t>Resource X</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r h="213200">
                <a:tc>
                  <a:txBody>
                    <a:bodyPr/>
                    <a:lstStyle/>
                    <a:p>
                      <a:pPr indent="0" lvl="0" marL="0" marR="0" rtl="0" algn="l">
                        <a:spcBef>
                          <a:spcPts val="0"/>
                        </a:spcBef>
                        <a:spcAft>
                          <a:spcPts val="0"/>
                        </a:spcAft>
                        <a:buNone/>
                      </a:pPr>
                      <a:r>
                        <a:rPr lang="en-US" sz="1800" u="none" cap="none" strike="noStrike">
                          <a:solidFill>
                            <a:schemeClr val="dk2"/>
                          </a:solidFill>
                        </a:rPr>
                        <a:t>Resource Y</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r h="213200">
                <a:tc>
                  <a:txBody>
                    <a:bodyPr/>
                    <a:lstStyle/>
                    <a:p>
                      <a:pPr indent="0" lvl="0" marL="0" marR="0" rtl="0" algn="l">
                        <a:spcBef>
                          <a:spcPts val="0"/>
                        </a:spcBef>
                        <a:spcAft>
                          <a:spcPts val="0"/>
                        </a:spcAft>
                        <a:buNone/>
                      </a:pPr>
                      <a:r>
                        <a:rPr lang="en-US" sz="1800" u="none" cap="none" strike="noStrike">
                          <a:solidFill>
                            <a:schemeClr val="dk2"/>
                          </a:solidFill>
                        </a:rPr>
                        <a:t>Resource Z</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N/A</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bl>
          </a:graphicData>
        </a:graphic>
      </p:graphicFrame>
      <p:sp>
        <p:nvSpPr>
          <p:cNvPr id="2233" name="Google Shape;2233;p221"/>
          <p:cNvSpPr txBox="1"/>
          <p:nvPr/>
        </p:nvSpPr>
        <p:spPr>
          <a:xfrm>
            <a:off x="6907551" y="1186270"/>
            <a:ext cx="3749040"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Resource-based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AWS resource</a:t>
            </a:r>
            <a:r>
              <a:rPr b="0" i="0" lang="en-US" sz="2000" u="none" cap="none" strike="noStrike">
                <a:solidFill>
                  <a:schemeClr val="dk2"/>
                </a:solidFill>
                <a:latin typeface="Play"/>
                <a:ea typeface="Play"/>
                <a:cs typeface="Play"/>
                <a:sym typeface="Play"/>
              </a:rPr>
              <a:t>)</a:t>
            </a:r>
            <a:endParaRPr/>
          </a:p>
        </p:txBody>
      </p:sp>
      <p:sp>
        <p:nvSpPr>
          <p:cNvPr id="2234" name="Google Shape;2234;p221"/>
          <p:cNvSpPr txBox="1"/>
          <p:nvPr/>
        </p:nvSpPr>
        <p:spPr>
          <a:xfrm>
            <a:off x="6117561" y="2057208"/>
            <a:ext cx="53290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Play"/>
                <a:ea typeface="Play"/>
                <a:cs typeface="Play"/>
                <a:sym typeface="Play"/>
              </a:rPr>
              <a:t>Who has access to a particular resource?</a:t>
            </a:r>
            <a:endParaRPr/>
          </a:p>
        </p:txBody>
      </p:sp>
      <p:sp>
        <p:nvSpPr>
          <p:cNvPr id="2235" name="Google Shape;2235;p221"/>
          <p:cNvSpPr txBox="1"/>
          <p:nvPr/>
        </p:nvSpPr>
        <p:spPr>
          <a:xfrm>
            <a:off x="6009961" y="2683401"/>
            <a:ext cx="1184620" cy="2769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800">
                <a:solidFill>
                  <a:schemeClr val="dk2"/>
                </a:solidFill>
                <a:latin typeface="Play"/>
                <a:ea typeface="Play"/>
                <a:cs typeface="Play"/>
                <a:sym typeface="Play"/>
              </a:rPr>
              <a:t>Resource X</a:t>
            </a:r>
            <a:endParaRPr/>
          </a:p>
        </p:txBody>
      </p:sp>
      <p:graphicFrame>
        <p:nvGraphicFramePr>
          <p:cNvPr id="2236" name="Google Shape;2236;p221"/>
          <p:cNvGraphicFramePr/>
          <p:nvPr/>
        </p:nvGraphicFramePr>
        <p:xfrm>
          <a:off x="7344751" y="2683401"/>
          <a:ext cx="3000000" cy="3000000"/>
        </p:xfrm>
        <a:graphic>
          <a:graphicData uri="http://schemas.openxmlformats.org/drawingml/2006/table">
            <a:tbl>
              <a:tblPr bandRow="1" firstRow="1">
                <a:noFill/>
                <a:tableStyleId>{0EC76099-C4DD-4061-9935-F739AE7C12C8}</a:tableStyleId>
              </a:tblPr>
              <a:tblGrid>
                <a:gridCol w="1344175"/>
                <a:gridCol w="868675"/>
                <a:gridCol w="868675"/>
                <a:gridCol w="868675"/>
              </a:tblGrid>
              <a:tr h="133375">
                <a:tc>
                  <a:txBody>
                    <a:bodyPr/>
                    <a:lstStyle/>
                    <a:p>
                      <a:pPr indent="0" lvl="0" marL="0" marR="0" rtl="0" algn="ctr">
                        <a:spcBef>
                          <a:spcPts val="0"/>
                        </a:spcBef>
                        <a:spcAft>
                          <a:spcPts val="0"/>
                        </a:spcAft>
                        <a:buNone/>
                      </a:pPr>
                      <a:r>
                        <a:rPr lang="en-US" sz="1800" u="none" cap="none" strike="noStrike"/>
                        <a:t>User</a:t>
                      </a:r>
                      <a:endParaRPr b="1" sz="1800" u="none" cap="none" strike="noStrike">
                        <a:solidFill>
                          <a:schemeClr val="lt1"/>
                        </a:solidFill>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Read</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Write</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List</a:t>
                      </a:r>
                      <a:endParaRPr b="1" sz="1800" u="none" cap="none" strike="noStrike">
                        <a:latin typeface="Play"/>
                        <a:ea typeface="Play"/>
                        <a:cs typeface="Play"/>
                        <a:sym typeface="Play"/>
                      </a:endParaRPr>
                    </a:p>
                  </a:txBody>
                  <a:tcPr marT="45725" marB="45725" marR="91450" marL="91450" anchor="ctr"/>
                </a:tc>
              </a:tr>
              <a:tr h="133375">
                <a:tc>
                  <a:txBody>
                    <a:bodyPr/>
                    <a:lstStyle/>
                    <a:p>
                      <a:pPr indent="0" lvl="0" marL="0" marR="0" rtl="0" algn="l">
                        <a:spcBef>
                          <a:spcPts val="0"/>
                        </a:spcBef>
                        <a:spcAft>
                          <a:spcPts val="0"/>
                        </a:spcAft>
                        <a:buNone/>
                      </a:pPr>
                      <a:r>
                        <a:rPr lang="en-US" sz="1800" u="none" cap="none" strike="noStrike">
                          <a:solidFill>
                            <a:schemeClr val="dk2"/>
                          </a:solidFill>
                        </a:rPr>
                        <a:t>Ana</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Noto Sans Symbols"/>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r h="133375">
                <a:tc>
                  <a:txBody>
                    <a:bodyPr/>
                    <a:lstStyle/>
                    <a:p>
                      <a:pPr indent="0" lvl="0" marL="0" marR="0" rtl="0" algn="l">
                        <a:spcBef>
                          <a:spcPts val="0"/>
                        </a:spcBef>
                        <a:spcAft>
                          <a:spcPts val="0"/>
                        </a:spcAft>
                        <a:buNone/>
                      </a:pPr>
                      <a:r>
                        <a:rPr lang="en-US" sz="1800" u="none" cap="none" strike="noStrike">
                          <a:solidFill>
                            <a:schemeClr val="dk2"/>
                          </a:solidFill>
                        </a:rPr>
                        <a:t>Akua</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r>
            </a:tbl>
          </a:graphicData>
        </a:graphic>
      </p:graphicFrame>
      <p:sp>
        <p:nvSpPr>
          <p:cNvPr id="2237" name="Google Shape;2237;p221"/>
          <p:cNvSpPr txBox="1"/>
          <p:nvPr/>
        </p:nvSpPr>
        <p:spPr>
          <a:xfrm>
            <a:off x="6009961" y="3942982"/>
            <a:ext cx="1184620" cy="2769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800">
                <a:solidFill>
                  <a:schemeClr val="dk2"/>
                </a:solidFill>
                <a:latin typeface="Play"/>
                <a:ea typeface="Play"/>
                <a:cs typeface="Play"/>
                <a:sym typeface="Play"/>
              </a:rPr>
              <a:t>Resource Y</a:t>
            </a:r>
            <a:endParaRPr/>
          </a:p>
        </p:txBody>
      </p:sp>
      <p:graphicFrame>
        <p:nvGraphicFramePr>
          <p:cNvPr id="2238" name="Google Shape;2238;p221"/>
          <p:cNvGraphicFramePr/>
          <p:nvPr/>
        </p:nvGraphicFramePr>
        <p:xfrm>
          <a:off x="7344751" y="3942982"/>
          <a:ext cx="3000000" cy="3000000"/>
        </p:xfrm>
        <a:graphic>
          <a:graphicData uri="http://schemas.openxmlformats.org/drawingml/2006/table">
            <a:tbl>
              <a:tblPr bandRow="1" firstRow="1">
                <a:noFill/>
                <a:tableStyleId>{0EC76099-C4DD-4061-9935-F739AE7C12C8}</a:tableStyleId>
              </a:tblPr>
              <a:tblGrid>
                <a:gridCol w="1344175"/>
                <a:gridCol w="868675"/>
                <a:gridCol w="868675"/>
                <a:gridCol w="868675"/>
              </a:tblGrid>
              <a:tr h="219000">
                <a:tc>
                  <a:txBody>
                    <a:bodyPr/>
                    <a:lstStyle/>
                    <a:p>
                      <a:pPr indent="0" lvl="0" marL="0" marR="0" rtl="0" algn="ctr">
                        <a:spcBef>
                          <a:spcPts val="0"/>
                        </a:spcBef>
                        <a:spcAft>
                          <a:spcPts val="0"/>
                        </a:spcAft>
                        <a:buNone/>
                      </a:pPr>
                      <a:r>
                        <a:rPr lang="en-US" sz="1800" u="none" cap="none" strike="noStrike"/>
                        <a:t>User</a:t>
                      </a:r>
                      <a:endParaRPr b="1" sz="1800" u="none" cap="none" strike="noStrike">
                        <a:solidFill>
                          <a:schemeClr val="lt1"/>
                        </a:solidFill>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Read</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Write</a:t>
                      </a:r>
                      <a:endParaRPr b="1" sz="1800" u="none" cap="none" strike="noStrike">
                        <a:latin typeface="Play"/>
                        <a:ea typeface="Play"/>
                        <a:cs typeface="Play"/>
                        <a:sym typeface="Play"/>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List</a:t>
                      </a:r>
                      <a:endParaRPr b="1" sz="1800" u="none" cap="none" strike="noStrike">
                        <a:latin typeface="Play"/>
                        <a:ea typeface="Play"/>
                        <a:cs typeface="Play"/>
                        <a:sym typeface="Play"/>
                      </a:endParaRPr>
                    </a:p>
                  </a:txBody>
                  <a:tcPr marT="45725" marB="45725" marR="91450" marL="91450" anchor="ctr"/>
                </a:tc>
              </a:tr>
              <a:tr h="219000">
                <a:tc>
                  <a:txBody>
                    <a:bodyPr/>
                    <a:lstStyle/>
                    <a:p>
                      <a:pPr indent="0" lvl="0" marL="0" marR="0" rtl="0" algn="l">
                        <a:spcBef>
                          <a:spcPts val="0"/>
                        </a:spcBef>
                        <a:spcAft>
                          <a:spcPts val="0"/>
                        </a:spcAft>
                        <a:buNone/>
                      </a:pPr>
                      <a:r>
                        <a:rPr lang="en-US" sz="1800" u="none" cap="none" strike="noStrike">
                          <a:solidFill>
                            <a:schemeClr val="dk2"/>
                          </a:solidFill>
                        </a:rPr>
                        <a:t>Paulo</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solidFill>
                            <a:schemeClr val="dk2"/>
                          </a:solidFill>
                        </a:rPr>
                        <a:t>Allow</a:t>
                      </a:r>
                      <a:endParaRPr b="0" sz="1800" u="none" cap="none" strike="noStrike">
                        <a:solidFill>
                          <a:schemeClr val="dk2"/>
                        </a:solidFill>
                        <a:latin typeface="Play"/>
                        <a:ea typeface="Play"/>
                        <a:cs typeface="Play"/>
                        <a:sym typeface="Play"/>
                      </a:endParaRPr>
                    </a:p>
                  </a:txBody>
                  <a:tcPr marT="45725" marB="45725" marR="91450" marL="91450" anchor="ctr"/>
                </a:tc>
              </a:tr>
              <a:tr h="219000">
                <a:tc>
                  <a:txBody>
                    <a:bodyPr/>
                    <a:lstStyle/>
                    <a:p>
                      <a:pPr indent="0" lvl="0" marL="0" marR="0" rtl="0" algn="l">
                        <a:spcBef>
                          <a:spcPts val="0"/>
                        </a:spcBef>
                        <a:spcAft>
                          <a:spcPts val="0"/>
                        </a:spcAft>
                        <a:buNone/>
                      </a:pPr>
                      <a:r>
                        <a:rPr lang="en-US" sz="1800" u="none" cap="none" strike="noStrike">
                          <a:solidFill>
                            <a:schemeClr val="dk2"/>
                          </a:solidFill>
                        </a:rPr>
                        <a:t>Nikki</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solidFill>
                            <a:schemeClr val="dk2"/>
                          </a:solidFill>
                        </a:rPr>
                        <a:t>N/A</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solidFill>
                            <a:schemeClr val="dk2"/>
                          </a:solidFill>
                        </a:rPr>
                        <a:t>N/A</a:t>
                      </a:r>
                      <a:endParaRPr b="0" sz="1800" u="none" cap="none" strike="noStrike">
                        <a:solidFill>
                          <a:schemeClr val="dk2"/>
                        </a:solidFill>
                        <a:latin typeface="Play"/>
                        <a:ea typeface="Play"/>
                        <a:cs typeface="Play"/>
                        <a:sym typeface="Play"/>
                      </a:endParaRPr>
                    </a:p>
                  </a:txBody>
                  <a:tcPr marT="45725" marB="45725" marR="91450" marL="91450" anchor="ctr"/>
                </a:tc>
              </a:tr>
              <a:tr h="219000">
                <a:tc>
                  <a:txBody>
                    <a:bodyPr/>
                    <a:lstStyle/>
                    <a:p>
                      <a:pPr indent="0" lvl="0" marL="0" marR="0" rtl="0" algn="l">
                        <a:spcBef>
                          <a:spcPts val="0"/>
                        </a:spcBef>
                        <a:spcAft>
                          <a:spcPts val="0"/>
                        </a:spcAft>
                        <a:buNone/>
                      </a:pPr>
                      <a:r>
                        <a:rPr lang="en-US" sz="1800" u="none" cap="none" strike="noStrike">
                          <a:solidFill>
                            <a:schemeClr val="dk2"/>
                          </a:solidFill>
                        </a:rPr>
                        <a:t>Mateo</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solidFill>
                            <a:schemeClr val="dk2"/>
                          </a:solidFill>
                        </a:rPr>
                        <a:t>N/A</a:t>
                      </a:r>
                      <a:endParaRPr b="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b="0" i="0" sz="1800" u="none" cap="none" strike="noStrike">
                        <a:solidFill>
                          <a:schemeClr val="dk2"/>
                        </a:solidFill>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solidFill>
                            <a:schemeClr val="dk2"/>
                          </a:solidFill>
                        </a:rPr>
                        <a:t>Allow</a:t>
                      </a:r>
                      <a:endParaRPr b="0" sz="1800" u="none" cap="none" strike="noStrike">
                        <a:solidFill>
                          <a:schemeClr val="dk2"/>
                        </a:solidFill>
                        <a:latin typeface="Play"/>
                        <a:ea typeface="Play"/>
                        <a:cs typeface="Play"/>
                        <a:sym typeface="Play"/>
                      </a:endParaRPr>
                    </a:p>
                  </a:txBody>
                  <a:tcPr marT="45725" marB="45725" marR="91450" marL="914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2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244" name="Google Shape;2244;p22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Policies: Example 1</a:t>
            </a:r>
            <a:endParaRPr/>
          </a:p>
        </p:txBody>
      </p:sp>
      <p:sp>
        <p:nvSpPr>
          <p:cNvPr id="2245" name="Google Shape;2245;p222"/>
          <p:cNvSpPr txBox="1"/>
          <p:nvPr/>
        </p:nvSpPr>
        <p:spPr>
          <a:xfrm>
            <a:off x="1152151" y="1140000"/>
            <a:ext cx="4220875"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Identity-based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user, group, or role</a:t>
            </a:r>
            <a:r>
              <a:rPr b="0" i="0" lang="en-US" sz="2000" u="none" cap="none" strike="noStrike">
                <a:solidFill>
                  <a:schemeClr val="dk2"/>
                </a:solidFill>
                <a:latin typeface="Play"/>
                <a:ea typeface="Play"/>
                <a:cs typeface="Play"/>
                <a:sym typeface="Play"/>
              </a:rPr>
              <a:t>)</a:t>
            </a:r>
            <a:endParaRPr/>
          </a:p>
        </p:txBody>
      </p:sp>
      <p:sp>
        <p:nvSpPr>
          <p:cNvPr id="2246" name="Google Shape;2246;p222"/>
          <p:cNvSpPr/>
          <p:nvPr/>
        </p:nvSpPr>
        <p:spPr>
          <a:xfrm>
            <a:off x="342900" y="2027908"/>
            <a:ext cx="5306785" cy="2864700"/>
          </a:xfrm>
          <a:prstGeom prst="roundRect">
            <a:avLst>
              <a:gd fmla="val 8998" name="adj"/>
            </a:avLst>
          </a:prstGeom>
          <a:solidFill>
            <a:srgbClr val="F1F3F3">
              <a:alpha val="7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sp>
        <p:nvSpPr>
          <p:cNvPr id="2247" name="Google Shape;2247;p222"/>
          <p:cNvSpPr txBox="1"/>
          <p:nvPr/>
        </p:nvSpPr>
        <p:spPr>
          <a:xfrm>
            <a:off x="482529" y="2829975"/>
            <a:ext cx="426399"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800"/>
              <a:buFont typeface="Play"/>
              <a:buNone/>
            </a:pPr>
            <a:r>
              <a:rPr b="1" i="0" lang="en-US" sz="1800" u="none" cap="none" strike="noStrike">
                <a:solidFill>
                  <a:schemeClr val="dk2"/>
                </a:solidFill>
                <a:latin typeface="Play"/>
                <a:ea typeface="Play"/>
                <a:cs typeface="Play"/>
                <a:sym typeface="Play"/>
              </a:rPr>
              <a:t>Bob</a:t>
            </a:r>
            <a:endParaRPr/>
          </a:p>
        </p:txBody>
      </p:sp>
      <p:graphicFrame>
        <p:nvGraphicFramePr>
          <p:cNvPr id="2248" name="Google Shape;2248;p222"/>
          <p:cNvGraphicFramePr/>
          <p:nvPr/>
        </p:nvGraphicFramePr>
        <p:xfrm>
          <a:off x="1038780" y="2774458"/>
          <a:ext cx="3000000" cy="3000000"/>
        </p:xfrm>
        <a:graphic>
          <a:graphicData uri="http://schemas.openxmlformats.org/drawingml/2006/table">
            <a:tbl>
              <a:tblPr bandRow="1" firstCol="1" firstRow="1">
                <a:noFill/>
                <a:tableStyleId>{0EC76099-C4DD-4061-9935-F739AE7C12C8}</a:tableStyleId>
              </a:tblPr>
              <a:tblGrid>
                <a:gridCol w="1227900"/>
                <a:gridCol w="1073225"/>
                <a:gridCol w="1073225"/>
                <a:gridCol w="1073225"/>
              </a:tblGrid>
              <a:tr h="325125">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Resource</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latin typeface="Play"/>
                          <a:ea typeface="Play"/>
                          <a:cs typeface="Play"/>
                          <a:sym typeface="Play"/>
                        </a:rPr>
                        <a:t>Bucket X</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solidFill>
                            <a:schemeClr val="dk2"/>
                          </a:solidFill>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latin typeface="Play"/>
                          <a:ea typeface="Play"/>
                          <a:cs typeface="Play"/>
                          <a:sym typeface="Play"/>
                        </a:rPr>
                        <a:t>Bucket Y</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latin typeface="Play"/>
                          <a:ea typeface="Play"/>
                          <a:cs typeface="Play"/>
                          <a:sym typeface="Play"/>
                        </a:rPr>
                        <a:t>N/A</a:t>
                      </a:r>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solidFill>
                            <a:schemeClr val="dk2"/>
                          </a:solidFill>
                          <a:latin typeface="Play"/>
                          <a:ea typeface="Play"/>
                          <a:cs typeface="Play"/>
                          <a:sym typeface="Play"/>
                        </a:rPr>
                        <a:t>N/A</a:t>
                      </a:r>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r>
            </a:tbl>
          </a:graphicData>
        </a:graphic>
      </p:graphicFrame>
      <p:sp>
        <p:nvSpPr>
          <p:cNvPr id="2249" name="Google Shape;2249;p222"/>
          <p:cNvSpPr txBox="1"/>
          <p:nvPr/>
        </p:nvSpPr>
        <p:spPr>
          <a:xfrm>
            <a:off x="6907551" y="1186270"/>
            <a:ext cx="3749040"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Resource-based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AWS resource</a:t>
            </a:r>
            <a:r>
              <a:rPr b="0" i="0" lang="en-US" sz="2000" u="none" cap="none" strike="noStrike">
                <a:solidFill>
                  <a:schemeClr val="dk2"/>
                </a:solidFill>
                <a:latin typeface="Play"/>
                <a:ea typeface="Play"/>
                <a:cs typeface="Play"/>
                <a:sym typeface="Play"/>
              </a:rPr>
              <a:t>)</a:t>
            </a:r>
            <a:endParaRPr/>
          </a:p>
        </p:txBody>
      </p:sp>
      <p:sp>
        <p:nvSpPr>
          <p:cNvPr id="2250" name="Google Shape;2250;p222"/>
          <p:cNvSpPr/>
          <p:nvPr/>
        </p:nvSpPr>
        <p:spPr>
          <a:xfrm>
            <a:off x="5878286" y="2060565"/>
            <a:ext cx="5747657" cy="2864700"/>
          </a:xfrm>
          <a:prstGeom prst="roundRect">
            <a:avLst>
              <a:gd fmla="val 8998" name="adj"/>
            </a:avLst>
          </a:prstGeom>
          <a:solidFill>
            <a:srgbClr val="F1F3F3">
              <a:alpha val="7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sp>
        <p:nvSpPr>
          <p:cNvPr id="2251" name="Google Shape;2251;p222"/>
          <p:cNvSpPr txBox="1"/>
          <p:nvPr/>
        </p:nvSpPr>
        <p:spPr>
          <a:xfrm>
            <a:off x="6029953" y="2566533"/>
            <a:ext cx="95058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800"/>
              <a:buFont typeface="Play"/>
              <a:buNone/>
            </a:pPr>
            <a:r>
              <a:rPr b="1" i="0" lang="en-US" sz="1800" u="none" cap="none" strike="noStrike">
                <a:solidFill>
                  <a:schemeClr val="dk2"/>
                </a:solidFill>
                <a:latin typeface="Play"/>
                <a:ea typeface="Play"/>
                <a:cs typeface="Play"/>
                <a:sym typeface="Play"/>
              </a:rPr>
              <a:t>Bucket X</a:t>
            </a:r>
            <a:endParaRPr/>
          </a:p>
        </p:txBody>
      </p:sp>
      <p:graphicFrame>
        <p:nvGraphicFramePr>
          <p:cNvPr id="2252" name="Google Shape;2252;p222"/>
          <p:cNvGraphicFramePr/>
          <p:nvPr/>
        </p:nvGraphicFramePr>
        <p:xfrm>
          <a:off x="7077018" y="2484890"/>
          <a:ext cx="3000000" cy="3000000"/>
        </p:xfrm>
        <a:graphic>
          <a:graphicData uri="http://schemas.openxmlformats.org/drawingml/2006/table">
            <a:tbl>
              <a:tblPr bandRow="1" firstCol="1" firstRow="1">
                <a:noFill/>
                <a:tableStyleId>{0EC76099-C4DD-4061-9935-F739AE7C12C8}</a:tableStyleId>
              </a:tblPr>
              <a:tblGrid>
                <a:gridCol w="1119425"/>
                <a:gridCol w="1061525"/>
                <a:gridCol w="1061525"/>
                <a:gridCol w="1061525"/>
              </a:tblGrid>
              <a:tr h="325125">
                <a:tc>
                  <a:txBody>
                    <a:bodyPr/>
                    <a:lstStyle/>
                    <a:p>
                      <a:pPr indent="0" lvl="0" marL="0" marR="0" rtl="0" algn="ctr">
                        <a:spcBef>
                          <a:spcPts val="0"/>
                        </a:spcBef>
                        <a:spcAft>
                          <a:spcPts val="0"/>
                        </a:spcAft>
                        <a:buNone/>
                      </a:pPr>
                      <a:r>
                        <a:rPr lang="en-US" sz="1800" u="none" cap="none" strike="noStrike"/>
                        <a:t>User</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t>Bob</a:t>
                      </a:r>
                      <a:endParaRPr sz="1800" u="none" cap="none" strike="noStrike">
                        <a:solidFill>
                          <a:schemeClr val="dk2"/>
                        </a:solidFill>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solidFill>
                            <a:schemeClr val="dk2"/>
                          </a:solidFill>
                        </a:rPr>
                        <a:t>Allow</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Deny</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sz="1800" u="none" cap="none" strike="noStrike">
                        <a:solidFill>
                          <a:schemeClr val="dk2"/>
                        </a:solidFill>
                      </a:endParaRPr>
                    </a:p>
                  </a:txBody>
                  <a:tcPr marT="60950" marB="60950" marR="121925" marL="121925" anchor="ctr"/>
                </a:tc>
              </a:tr>
            </a:tbl>
          </a:graphicData>
        </a:graphic>
      </p:graphicFrame>
      <p:sp>
        <p:nvSpPr>
          <p:cNvPr id="2253" name="Google Shape;2253;p222"/>
          <p:cNvSpPr txBox="1"/>
          <p:nvPr/>
        </p:nvSpPr>
        <p:spPr>
          <a:xfrm>
            <a:off x="6029953" y="3753091"/>
            <a:ext cx="95058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800"/>
              <a:buFont typeface="Play"/>
              <a:buNone/>
            </a:pPr>
            <a:r>
              <a:rPr b="1" i="0" lang="en-US" sz="1800" u="none" cap="none" strike="noStrike">
                <a:solidFill>
                  <a:schemeClr val="dk2"/>
                </a:solidFill>
                <a:latin typeface="Play"/>
                <a:ea typeface="Play"/>
                <a:cs typeface="Play"/>
                <a:sym typeface="Play"/>
              </a:rPr>
              <a:t>Bucket Y</a:t>
            </a:r>
            <a:endParaRPr/>
          </a:p>
        </p:txBody>
      </p:sp>
      <p:graphicFrame>
        <p:nvGraphicFramePr>
          <p:cNvPr id="2254" name="Google Shape;2254;p222"/>
          <p:cNvGraphicFramePr/>
          <p:nvPr/>
        </p:nvGraphicFramePr>
        <p:xfrm>
          <a:off x="7077019" y="3704105"/>
          <a:ext cx="3000000" cy="3000000"/>
        </p:xfrm>
        <a:graphic>
          <a:graphicData uri="http://schemas.openxmlformats.org/drawingml/2006/table">
            <a:tbl>
              <a:tblPr bandRow="1" firstCol="1" firstRow="1">
                <a:noFill/>
                <a:tableStyleId>{0EC76099-C4DD-4061-9935-F739AE7C12C8}</a:tableStyleId>
              </a:tblPr>
              <a:tblGrid>
                <a:gridCol w="1106675"/>
                <a:gridCol w="1049450"/>
                <a:gridCol w="1049450"/>
                <a:gridCol w="1049450"/>
              </a:tblGrid>
              <a:tr h="325125">
                <a:tc>
                  <a:txBody>
                    <a:bodyPr/>
                    <a:lstStyle/>
                    <a:p>
                      <a:pPr indent="0" lvl="0" marL="0" marR="0" rtl="0" algn="ctr">
                        <a:spcBef>
                          <a:spcPts val="0"/>
                        </a:spcBef>
                        <a:spcAft>
                          <a:spcPts val="0"/>
                        </a:spcAft>
                        <a:buNone/>
                      </a:pPr>
                      <a:r>
                        <a:rPr lang="en-US" sz="1800" u="none" cap="none" strike="noStrike"/>
                        <a:t>User</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t>Bob</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sz="1800" u="none" cap="none" strike="noStrike">
                        <a:solidFill>
                          <a:schemeClr val="dk2"/>
                        </a:solidFill>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solidFill>
                            <a:schemeClr val="dk2"/>
                          </a:solidFill>
                        </a:rPr>
                        <a:t>N/A</a:t>
                      </a:r>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rPr>
                        <a:t>Allow</a:t>
                      </a:r>
                      <a:endParaRPr sz="1800" u="none" cap="none" strike="noStrike">
                        <a:solidFill>
                          <a:schemeClr val="dk2"/>
                        </a:solidFill>
                      </a:endParaRPr>
                    </a:p>
                  </a:txBody>
                  <a:tcPr marT="60950" marB="60950" marR="121925" marL="121925" anchor="ctr"/>
                </a:tc>
              </a:tr>
            </a:tbl>
          </a:graphicData>
        </a:graphic>
      </p:graphicFrame>
      <p:sp>
        <p:nvSpPr>
          <p:cNvPr id="2255" name="Google Shape;2255;p222"/>
          <p:cNvSpPr txBox="1"/>
          <p:nvPr/>
        </p:nvSpPr>
        <p:spPr>
          <a:xfrm>
            <a:off x="362712" y="5031993"/>
            <a:ext cx="11466576" cy="371279"/>
          </a:xfrm>
          <a:prstGeom prst="rect">
            <a:avLst/>
          </a:prstGeom>
          <a:solidFill>
            <a:srgbClr val="19594E"/>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Can Bob GET, PUT, or LIST for bucket X?</a:t>
            </a:r>
            <a:endParaRPr/>
          </a:p>
        </p:txBody>
      </p:sp>
      <p:sp>
        <p:nvSpPr>
          <p:cNvPr id="2256" name="Google Shape;2256;p222"/>
          <p:cNvSpPr/>
          <p:nvPr/>
        </p:nvSpPr>
        <p:spPr>
          <a:xfrm>
            <a:off x="362712" y="5442911"/>
            <a:ext cx="114665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2"/>
                </a:solidFill>
                <a:latin typeface="Play"/>
                <a:ea typeface="Play"/>
                <a:cs typeface="Play"/>
                <a:sym typeface="Play"/>
              </a:rPr>
              <a:t>The identity-based policy allows him to use the GET, PUT, and LIST APIs for bucket X. However, the resource-based policy for bucket X allows him to use GET and LIST, but denies the ability to use PUT. This means that Bob cannot PUT objects into bucket X, even though his identity-based policy allows 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2262" name="Google Shape;2262;p22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Policies: Example 2</a:t>
            </a:r>
            <a:endParaRPr/>
          </a:p>
        </p:txBody>
      </p:sp>
      <p:sp>
        <p:nvSpPr>
          <p:cNvPr id="2263" name="Google Shape;2263;p223"/>
          <p:cNvSpPr txBox="1"/>
          <p:nvPr/>
        </p:nvSpPr>
        <p:spPr>
          <a:xfrm>
            <a:off x="1152151" y="1140000"/>
            <a:ext cx="4220875"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Identity-based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user, group, or role</a:t>
            </a:r>
            <a:r>
              <a:rPr b="0" i="0" lang="en-US" sz="2000" u="none" cap="none" strike="noStrike">
                <a:solidFill>
                  <a:schemeClr val="dk2"/>
                </a:solidFill>
                <a:latin typeface="Play"/>
                <a:ea typeface="Play"/>
                <a:cs typeface="Play"/>
                <a:sym typeface="Play"/>
              </a:rPr>
              <a:t>)</a:t>
            </a:r>
            <a:endParaRPr/>
          </a:p>
        </p:txBody>
      </p:sp>
      <p:sp>
        <p:nvSpPr>
          <p:cNvPr id="2264" name="Google Shape;2264;p223"/>
          <p:cNvSpPr/>
          <p:nvPr/>
        </p:nvSpPr>
        <p:spPr>
          <a:xfrm>
            <a:off x="342900" y="2027908"/>
            <a:ext cx="5306785" cy="2864700"/>
          </a:xfrm>
          <a:prstGeom prst="roundRect">
            <a:avLst>
              <a:gd fmla="val 8998" name="adj"/>
            </a:avLst>
          </a:prstGeom>
          <a:solidFill>
            <a:srgbClr val="F1F3F3">
              <a:alpha val="7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sp>
        <p:nvSpPr>
          <p:cNvPr id="2265" name="Google Shape;2265;p223"/>
          <p:cNvSpPr txBox="1"/>
          <p:nvPr/>
        </p:nvSpPr>
        <p:spPr>
          <a:xfrm>
            <a:off x="482529" y="2829975"/>
            <a:ext cx="426399"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2F3E"/>
              </a:buClr>
              <a:buSzPts val="1800"/>
              <a:buFont typeface="Play"/>
              <a:buNone/>
            </a:pPr>
            <a:r>
              <a:rPr b="1" i="0" lang="en-US" sz="1800" u="none" cap="none" strike="noStrike">
                <a:solidFill>
                  <a:srgbClr val="232F3E"/>
                </a:solidFill>
                <a:latin typeface="Play"/>
                <a:ea typeface="Play"/>
                <a:cs typeface="Play"/>
                <a:sym typeface="Play"/>
              </a:rPr>
              <a:t>Bob</a:t>
            </a:r>
            <a:endParaRPr/>
          </a:p>
        </p:txBody>
      </p:sp>
      <p:graphicFrame>
        <p:nvGraphicFramePr>
          <p:cNvPr id="2266" name="Google Shape;2266;p223"/>
          <p:cNvGraphicFramePr/>
          <p:nvPr/>
        </p:nvGraphicFramePr>
        <p:xfrm>
          <a:off x="1038780" y="2774458"/>
          <a:ext cx="3000000" cy="3000000"/>
        </p:xfrm>
        <a:graphic>
          <a:graphicData uri="http://schemas.openxmlformats.org/drawingml/2006/table">
            <a:tbl>
              <a:tblPr bandRow="1" firstCol="1" firstRow="1">
                <a:noFill/>
                <a:tableStyleId>{0EC76099-C4DD-4061-9935-F739AE7C12C8}</a:tableStyleId>
              </a:tblPr>
              <a:tblGrid>
                <a:gridCol w="1227900"/>
                <a:gridCol w="1073225"/>
                <a:gridCol w="1073225"/>
                <a:gridCol w="1073225"/>
              </a:tblGrid>
              <a:tr h="325125">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Resource</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latin typeface="Play"/>
                          <a:ea typeface="Play"/>
                          <a:cs typeface="Play"/>
                          <a:sym typeface="Play"/>
                        </a:rPr>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latin typeface="Play"/>
                          <a:ea typeface="Play"/>
                          <a:cs typeface="Play"/>
                          <a:sym typeface="Play"/>
                        </a:rPr>
                        <a:t>Bucket X</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latin typeface="Play"/>
                          <a:ea typeface="Play"/>
                          <a:cs typeface="Play"/>
                          <a:sym typeface="Play"/>
                        </a:rPr>
                        <a:t>Bucket Y</a:t>
                      </a:r>
                      <a:endParaRPr sz="1800" u="none" cap="none" strike="noStrike">
                        <a:solidFill>
                          <a:schemeClr val="dk2"/>
                        </a:solidFill>
                        <a:latin typeface="Play"/>
                        <a:ea typeface="Play"/>
                        <a:cs typeface="Play"/>
                        <a:sym typeface="Play"/>
                      </a:endParaRPr>
                    </a:p>
                  </a:txBody>
                  <a:tcPr marT="60950" marB="60950" marR="121925" marL="121925" anchor="ctr"/>
                </a:tc>
                <a:tc>
                  <a:txBody>
                    <a:bodyPr/>
                    <a:lstStyle/>
                    <a:p>
                      <a:pPr indent="0" lvl="0" marL="0" marR="0" rtl="0" algn="l">
                        <a:lnSpc>
                          <a:spcPct val="100000"/>
                        </a:lnSpc>
                        <a:spcBef>
                          <a:spcPts val="0"/>
                        </a:spcBef>
                        <a:spcAft>
                          <a:spcPts val="0"/>
                        </a:spcAft>
                        <a:buClr>
                          <a:schemeClr val="dk2"/>
                        </a:buClr>
                        <a:buSzPts val="1800"/>
                        <a:buFont typeface="Play"/>
                        <a:buNone/>
                      </a:pPr>
                      <a:r>
                        <a:rPr lang="en-US" sz="1800" u="none" cap="none" strike="noStrike">
                          <a:solidFill>
                            <a:schemeClr val="dk2"/>
                          </a:solidFill>
                          <a:latin typeface="Play"/>
                          <a:ea typeface="Play"/>
                          <a:cs typeface="Play"/>
                          <a:sym typeface="Play"/>
                        </a:rPr>
                        <a:t>N/A</a:t>
                      </a:r>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solidFill>
                            <a:schemeClr val="dk2"/>
                          </a:solidFill>
                          <a:latin typeface="Play"/>
                          <a:ea typeface="Play"/>
                          <a:cs typeface="Play"/>
                          <a:sym typeface="Play"/>
                        </a:rPr>
                        <a:t>N/A</a:t>
                      </a:r>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latin typeface="Play"/>
                          <a:ea typeface="Play"/>
                          <a:cs typeface="Play"/>
                          <a:sym typeface="Play"/>
                        </a:rPr>
                        <a:t>Allow</a:t>
                      </a:r>
                      <a:endParaRPr sz="1800" u="none" cap="none" strike="noStrike">
                        <a:solidFill>
                          <a:schemeClr val="dk2"/>
                        </a:solidFill>
                        <a:latin typeface="Play"/>
                        <a:ea typeface="Play"/>
                        <a:cs typeface="Play"/>
                        <a:sym typeface="Play"/>
                      </a:endParaRPr>
                    </a:p>
                  </a:txBody>
                  <a:tcPr marT="60950" marB="60950" marR="121925" marL="121925" anchor="ctr"/>
                </a:tc>
              </a:tr>
            </a:tbl>
          </a:graphicData>
        </a:graphic>
      </p:graphicFrame>
      <p:sp>
        <p:nvSpPr>
          <p:cNvPr id="2267" name="Google Shape;2267;p223"/>
          <p:cNvSpPr txBox="1"/>
          <p:nvPr/>
        </p:nvSpPr>
        <p:spPr>
          <a:xfrm>
            <a:off x="6907551" y="1186270"/>
            <a:ext cx="3749040" cy="70788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chemeClr val="dk2"/>
              </a:buClr>
              <a:buSzPts val="2000"/>
              <a:buFont typeface="Play"/>
              <a:buNone/>
            </a:pPr>
            <a:r>
              <a:rPr b="1" i="0" lang="en-US" sz="2000" u="none" cap="none" strike="noStrike">
                <a:solidFill>
                  <a:schemeClr val="dk2"/>
                </a:solidFill>
                <a:latin typeface="Play"/>
                <a:ea typeface="Play"/>
                <a:cs typeface="Play"/>
                <a:sym typeface="Play"/>
              </a:rPr>
              <a:t>Resource-based</a:t>
            </a:r>
            <a:r>
              <a:rPr b="0" i="0" lang="en-US" sz="2000" u="none" cap="none" strike="noStrike">
                <a:solidFill>
                  <a:schemeClr val="dk2"/>
                </a:solidFill>
                <a:latin typeface="Play"/>
                <a:ea typeface="Play"/>
                <a:cs typeface="Play"/>
                <a:sym typeface="Play"/>
              </a:rPr>
              <a:t> </a:t>
            </a:r>
            <a:endParaRPr/>
          </a:p>
          <a:p>
            <a:pPr indent="0" lvl="0" marL="0" marR="0" rtl="0" algn="ctr">
              <a:lnSpc>
                <a:spcPct val="100000"/>
              </a:lnSpc>
              <a:spcBef>
                <a:spcPts val="0"/>
              </a:spcBef>
              <a:spcAft>
                <a:spcPts val="0"/>
              </a:spcAft>
              <a:buClr>
                <a:schemeClr val="dk2"/>
              </a:buClr>
              <a:buSzPts val="2000"/>
              <a:buFont typeface="Play"/>
              <a:buNone/>
            </a:pPr>
            <a:r>
              <a:rPr b="0" i="0" lang="en-US" sz="2000" u="none" cap="none" strike="noStrike">
                <a:solidFill>
                  <a:schemeClr val="dk2"/>
                </a:solidFill>
                <a:latin typeface="Play"/>
                <a:ea typeface="Play"/>
                <a:cs typeface="Play"/>
                <a:sym typeface="Play"/>
              </a:rPr>
              <a:t>(Attached to an </a:t>
            </a:r>
            <a:r>
              <a:rPr b="0" i="1" lang="en-US" sz="2000" u="none" cap="none" strike="noStrike">
                <a:solidFill>
                  <a:schemeClr val="dk2"/>
                </a:solidFill>
                <a:latin typeface="Play"/>
                <a:ea typeface="Play"/>
                <a:cs typeface="Play"/>
                <a:sym typeface="Play"/>
              </a:rPr>
              <a:t>AWS resource</a:t>
            </a:r>
            <a:r>
              <a:rPr b="0" i="0" lang="en-US" sz="2000" u="none" cap="none" strike="noStrike">
                <a:solidFill>
                  <a:schemeClr val="dk2"/>
                </a:solidFill>
                <a:latin typeface="Play"/>
                <a:ea typeface="Play"/>
                <a:cs typeface="Play"/>
                <a:sym typeface="Play"/>
              </a:rPr>
              <a:t>)</a:t>
            </a:r>
            <a:endParaRPr/>
          </a:p>
        </p:txBody>
      </p:sp>
      <p:sp>
        <p:nvSpPr>
          <p:cNvPr id="2268" name="Google Shape;2268;p223"/>
          <p:cNvSpPr/>
          <p:nvPr/>
        </p:nvSpPr>
        <p:spPr>
          <a:xfrm>
            <a:off x="5878286" y="2060565"/>
            <a:ext cx="5747657" cy="2864700"/>
          </a:xfrm>
          <a:prstGeom prst="roundRect">
            <a:avLst>
              <a:gd fmla="val 8998" name="adj"/>
            </a:avLst>
          </a:prstGeom>
          <a:solidFill>
            <a:srgbClr val="F1F3F3">
              <a:alpha val="7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Play"/>
              <a:buNone/>
            </a:pPr>
            <a:r>
              <a:t/>
            </a:r>
            <a:endParaRPr b="0" i="0" sz="1600" u="none" cap="none" strike="noStrike">
              <a:solidFill>
                <a:srgbClr val="000000"/>
              </a:solidFill>
              <a:latin typeface="Arial"/>
              <a:ea typeface="Arial"/>
              <a:cs typeface="Arial"/>
              <a:sym typeface="Arial"/>
            </a:endParaRPr>
          </a:p>
        </p:txBody>
      </p:sp>
      <p:sp>
        <p:nvSpPr>
          <p:cNvPr id="2269" name="Google Shape;2269;p223"/>
          <p:cNvSpPr txBox="1"/>
          <p:nvPr/>
        </p:nvSpPr>
        <p:spPr>
          <a:xfrm>
            <a:off x="6029953" y="2566533"/>
            <a:ext cx="95058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2F3E"/>
              </a:buClr>
              <a:buSzPts val="1800"/>
              <a:buFont typeface="Play"/>
              <a:buNone/>
            </a:pPr>
            <a:r>
              <a:rPr b="1" i="0" lang="en-US" sz="1800" u="none" cap="none" strike="noStrike">
                <a:solidFill>
                  <a:srgbClr val="232F3E"/>
                </a:solidFill>
                <a:latin typeface="Play"/>
                <a:ea typeface="Play"/>
                <a:cs typeface="Play"/>
                <a:sym typeface="Play"/>
              </a:rPr>
              <a:t>Bucket X</a:t>
            </a:r>
            <a:endParaRPr/>
          </a:p>
        </p:txBody>
      </p:sp>
      <p:graphicFrame>
        <p:nvGraphicFramePr>
          <p:cNvPr id="2270" name="Google Shape;2270;p223"/>
          <p:cNvGraphicFramePr/>
          <p:nvPr/>
        </p:nvGraphicFramePr>
        <p:xfrm>
          <a:off x="7077018" y="2484890"/>
          <a:ext cx="3000000" cy="3000000"/>
        </p:xfrm>
        <a:graphic>
          <a:graphicData uri="http://schemas.openxmlformats.org/drawingml/2006/table">
            <a:tbl>
              <a:tblPr bandRow="1" firstCol="1" firstRow="1">
                <a:noFill/>
                <a:tableStyleId>{0EC76099-C4DD-4061-9935-F739AE7C12C8}</a:tableStyleId>
              </a:tblPr>
              <a:tblGrid>
                <a:gridCol w="1119425"/>
                <a:gridCol w="1061525"/>
                <a:gridCol w="1061525"/>
                <a:gridCol w="1061525"/>
              </a:tblGrid>
              <a:tr h="325125">
                <a:tc>
                  <a:txBody>
                    <a:bodyPr/>
                    <a:lstStyle/>
                    <a:p>
                      <a:pPr indent="0" lvl="0" marL="0" marR="0" rtl="0" algn="ctr">
                        <a:spcBef>
                          <a:spcPts val="0"/>
                        </a:spcBef>
                        <a:spcAft>
                          <a:spcPts val="0"/>
                        </a:spcAft>
                        <a:buNone/>
                      </a:pPr>
                      <a:r>
                        <a:rPr lang="en-US" sz="1800" u="none" cap="none" strike="noStrike"/>
                        <a:t>User</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t>Bob</a:t>
                      </a:r>
                      <a:endParaRPr sz="1800" u="none" cap="none" strike="noStrike">
                        <a:solidFill>
                          <a:schemeClr val="dk2"/>
                        </a:solidFill>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t>Allow</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t>Deny</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t>Allow</a:t>
                      </a:r>
                      <a:endParaRPr sz="1800" u="none" cap="none" strike="noStrike">
                        <a:solidFill>
                          <a:schemeClr val="dk2"/>
                        </a:solidFill>
                      </a:endParaRPr>
                    </a:p>
                  </a:txBody>
                  <a:tcPr marT="60950" marB="60950" marR="121925" marL="121925" anchor="ctr"/>
                </a:tc>
              </a:tr>
            </a:tbl>
          </a:graphicData>
        </a:graphic>
      </p:graphicFrame>
      <p:sp>
        <p:nvSpPr>
          <p:cNvPr id="2271" name="Google Shape;2271;p223"/>
          <p:cNvSpPr txBox="1"/>
          <p:nvPr/>
        </p:nvSpPr>
        <p:spPr>
          <a:xfrm>
            <a:off x="6029953" y="3753091"/>
            <a:ext cx="95058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2F3E"/>
              </a:buClr>
              <a:buSzPts val="1800"/>
              <a:buFont typeface="Play"/>
              <a:buNone/>
            </a:pPr>
            <a:r>
              <a:rPr b="1" i="0" lang="en-US" sz="1800" u="none" cap="none" strike="noStrike">
                <a:solidFill>
                  <a:srgbClr val="232F3E"/>
                </a:solidFill>
                <a:latin typeface="Play"/>
                <a:ea typeface="Play"/>
                <a:cs typeface="Play"/>
                <a:sym typeface="Play"/>
              </a:rPr>
              <a:t>Bucket Y</a:t>
            </a:r>
            <a:endParaRPr/>
          </a:p>
        </p:txBody>
      </p:sp>
      <p:graphicFrame>
        <p:nvGraphicFramePr>
          <p:cNvPr id="2272" name="Google Shape;2272;p223"/>
          <p:cNvGraphicFramePr/>
          <p:nvPr/>
        </p:nvGraphicFramePr>
        <p:xfrm>
          <a:off x="7077019" y="3704105"/>
          <a:ext cx="3000000" cy="3000000"/>
        </p:xfrm>
        <a:graphic>
          <a:graphicData uri="http://schemas.openxmlformats.org/drawingml/2006/table">
            <a:tbl>
              <a:tblPr bandRow="1" firstCol="1" firstRow="1">
                <a:noFill/>
                <a:tableStyleId>{0EC76099-C4DD-4061-9935-F739AE7C12C8}</a:tableStyleId>
              </a:tblPr>
              <a:tblGrid>
                <a:gridCol w="1106675"/>
                <a:gridCol w="1049450"/>
                <a:gridCol w="1049450"/>
                <a:gridCol w="1049450"/>
              </a:tblGrid>
              <a:tr h="325125">
                <a:tc>
                  <a:txBody>
                    <a:bodyPr/>
                    <a:lstStyle/>
                    <a:p>
                      <a:pPr indent="0" lvl="0" marL="0" marR="0" rtl="0" algn="ctr">
                        <a:spcBef>
                          <a:spcPts val="0"/>
                        </a:spcBef>
                        <a:spcAft>
                          <a:spcPts val="0"/>
                        </a:spcAft>
                        <a:buNone/>
                      </a:pPr>
                      <a:r>
                        <a:rPr lang="en-US" sz="1800" u="none" cap="none" strike="noStrike"/>
                        <a:t>User</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Get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Put</a:t>
                      </a:r>
                      <a:endParaRPr/>
                    </a:p>
                  </a:txBody>
                  <a:tcPr marT="60950" marB="60950" marR="121925" marL="121925" anchor="ctr"/>
                </a:tc>
                <a:tc>
                  <a:txBody>
                    <a:bodyPr/>
                    <a:lstStyle/>
                    <a:p>
                      <a:pPr indent="0" lvl="0" marL="0" marR="0" rtl="0" algn="ctr">
                        <a:spcBef>
                          <a:spcPts val="0"/>
                        </a:spcBef>
                        <a:spcAft>
                          <a:spcPts val="0"/>
                        </a:spcAft>
                        <a:buNone/>
                      </a:pPr>
                      <a:r>
                        <a:rPr lang="en-US" sz="1800" u="none" cap="none" strike="noStrike"/>
                        <a:t>List</a:t>
                      </a:r>
                      <a:endParaRPr/>
                    </a:p>
                  </a:txBody>
                  <a:tcPr marT="60950" marB="60950" marR="121925" marL="121925" anchor="ctr"/>
                </a:tc>
              </a:tr>
              <a:tr h="325125">
                <a:tc>
                  <a:txBody>
                    <a:bodyPr/>
                    <a:lstStyle/>
                    <a:p>
                      <a:pPr indent="0" lvl="0" marL="0" marR="0" rtl="0" algn="l">
                        <a:spcBef>
                          <a:spcPts val="0"/>
                        </a:spcBef>
                        <a:spcAft>
                          <a:spcPts val="0"/>
                        </a:spcAft>
                        <a:buNone/>
                      </a:pPr>
                      <a:r>
                        <a:rPr lang="en-US" sz="1800" u="none" cap="none" strike="noStrike"/>
                        <a:t>Bob</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t>Allow</a:t>
                      </a:r>
                      <a:endParaRPr sz="1800" u="none" cap="none" strike="noStrike">
                        <a:solidFill>
                          <a:schemeClr val="dk2"/>
                        </a:solidFill>
                      </a:endParaRPr>
                    </a:p>
                  </a:txBody>
                  <a:tcPr marT="60950" marB="60950" marR="121925" marL="121925" anchor="ctr"/>
                </a:tc>
                <a:tc>
                  <a:txBody>
                    <a:bodyPr/>
                    <a:lstStyle/>
                    <a:p>
                      <a:pPr indent="0" lvl="0" marL="0" marR="0" rtl="0" algn="l">
                        <a:spcBef>
                          <a:spcPts val="0"/>
                        </a:spcBef>
                        <a:spcAft>
                          <a:spcPts val="0"/>
                        </a:spcAft>
                        <a:buNone/>
                      </a:pPr>
                      <a:r>
                        <a:rPr lang="en-US" sz="1800" u="none" cap="none" strike="noStrike"/>
                        <a:t>N/A</a:t>
                      </a:r>
                      <a:endParaRPr sz="1800" u="none" cap="none" strike="noStrike">
                        <a:solidFill>
                          <a:schemeClr val="dk2"/>
                        </a:solidFill>
                      </a:endParaRPr>
                    </a:p>
                  </a:txBody>
                  <a:tcPr marT="60950" marB="60950" marR="121925" marL="121925"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t>Allow</a:t>
                      </a:r>
                      <a:endParaRPr sz="1800" u="none" cap="none" strike="noStrike">
                        <a:solidFill>
                          <a:schemeClr val="dk2"/>
                        </a:solidFill>
                      </a:endParaRPr>
                    </a:p>
                  </a:txBody>
                  <a:tcPr marT="60950" marB="60950" marR="121925" marL="121925" anchor="ctr"/>
                </a:tc>
              </a:tr>
            </a:tbl>
          </a:graphicData>
        </a:graphic>
      </p:graphicFrame>
      <p:sp>
        <p:nvSpPr>
          <p:cNvPr id="2273" name="Google Shape;2273;p223"/>
          <p:cNvSpPr txBox="1"/>
          <p:nvPr/>
        </p:nvSpPr>
        <p:spPr>
          <a:xfrm>
            <a:off x="362712" y="5029200"/>
            <a:ext cx="11466576" cy="369332"/>
          </a:xfrm>
          <a:prstGeom prst="rect">
            <a:avLst/>
          </a:prstGeom>
          <a:solidFill>
            <a:srgbClr val="19594E"/>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Can Bob GET or LIST for bucket Y?</a:t>
            </a:r>
            <a:endParaRPr/>
          </a:p>
        </p:txBody>
      </p:sp>
      <p:sp>
        <p:nvSpPr>
          <p:cNvPr id="2274" name="Google Shape;2274;p223"/>
          <p:cNvSpPr/>
          <p:nvPr/>
        </p:nvSpPr>
        <p:spPr>
          <a:xfrm>
            <a:off x="362712" y="5440680"/>
            <a:ext cx="114665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2"/>
                </a:solidFill>
                <a:latin typeface="Play"/>
                <a:ea typeface="Play"/>
                <a:cs typeface="Play"/>
                <a:sym typeface="Play"/>
              </a:rPr>
              <a:t>The identity-based policy allows the LIST action but doesn’t explicitly allow or deny the GET and PUT actions on bucket Y. The resource-based policy for bucket Y allows Bob to use GET and LIST, but doesn’t specify the PUT action. Therefore, Bob can read objects from the bucket, even though his identity-based policy doesn't explicitly allow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2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80" name="Google Shape;2280;p22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Authorizing users</a:t>
            </a:r>
            <a:endParaRPr/>
          </a:p>
        </p:txBody>
      </p:sp>
      <p:pic>
        <p:nvPicPr>
          <p:cNvPr id="2281" name="Google Shape;2281;p22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2282" name="Google Shape;2282;p22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 policy defines permissions for the identity or resource that it’s associated with.</a:t>
            </a:r>
            <a:endParaRPr/>
          </a:p>
          <a:p>
            <a:pPr indent="-228600" lvl="0" marL="228600" rtl="0" algn="l">
              <a:lnSpc>
                <a:spcPct val="100000"/>
              </a:lnSpc>
              <a:spcBef>
                <a:spcPts val="1200"/>
              </a:spcBef>
              <a:spcAft>
                <a:spcPts val="0"/>
              </a:spcAft>
              <a:buClr>
                <a:srgbClr val="232F3E"/>
              </a:buClr>
              <a:buSzPts val="2800"/>
              <a:buChar char="•"/>
            </a:pPr>
            <a:r>
              <a:rPr lang="en-US"/>
              <a:t>IAM provides two types of policies: identity-based, which is attached to an IAM principal, and resource-based, which is attached to an AWS resource.</a:t>
            </a:r>
            <a:endParaRPr/>
          </a:p>
          <a:p>
            <a:pPr indent="-228600" lvl="0" marL="228600" rtl="0" algn="l">
              <a:lnSpc>
                <a:spcPct val="100000"/>
              </a:lnSpc>
              <a:spcBef>
                <a:spcPts val="1200"/>
              </a:spcBef>
              <a:spcAft>
                <a:spcPts val="0"/>
              </a:spcAft>
              <a:buClr>
                <a:srgbClr val="232F3E"/>
              </a:buClr>
              <a:buSzPts val="2800"/>
              <a:buChar char="•"/>
            </a:pPr>
            <a:r>
              <a:rPr lang="en-US"/>
              <a:t>Permissions in policies determine whether a request is allowed or denied.</a:t>
            </a:r>
            <a:endParaRPr/>
          </a:p>
          <a:p>
            <a:pPr indent="-228600" lvl="0" marL="228600" rtl="0" algn="l">
              <a:lnSpc>
                <a:spcPct val="100000"/>
              </a:lnSpc>
              <a:spcBef>
                <a:spcPts val="1200"/>
              </a:spcBef>
              <a:spcAft>
                <a:spcPts val="0"/>
              </a:spcAft>
              <a:buClr>
                <a:srgbClr val="232F3E"/>
              </a:buClr>
              <a:buSzPts val="2800"/>
              <a:buChar char="•"/>
            </a:pPr>
            <a:r>
              <a:rPr lang="en-US"/>
              <a:t>By default, all requests are denied. An explicit allow overrides the default deny; an explicit deny overrides any explicit allow.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88" name="Google Shape;2288;p22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Parts of an IAM policy</a:t>
            </a:r>
            <a:endParaRPr/>
          </a:p>
        </p:txBody>
      </p:sp>
      <p:sp>
        <p:nvSpPr>
          <p:cNvPr id="2289" name="Google Shape;2289;p22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2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95" name="Google Shape;2295;p22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IAM policy document structure</a:t>
            </a:r>
            <a:endParaRPr/>
          </a:p>
        </p:txBody>
      </p:sp>
      <p:graphicFrame>
        <p:nvGraphicFramePr>
          <p:cNvPr id="2296" name="Google Shape;2296;p226"/>
          <p:cNvGraphicFramePr/>
          <p:nvPr/>
        </p:nvGraphicFramePr>
        <p:xfrm>
          <a:off x="667265" y="1189719"/>
          <a:ext cx="3000000" cy="3000000"/>
        </p:xfrm>
        <a:graphic>
          <a:graphicData uri="http://schemas.openxmlformats.org/drawingml/2006/table">
            <a:tbl>
              <a:tblPr bandRow="1" firstRow="1">
                <a:noFill/>
                <a:tableStyleId>{0EC76099-C4DD-4061-9935-F739AE7C12C8}</a:tableStyleId>
              </a:tblPr>
              <a:tblGrid>
                <a:gridCol w="2046850"/>
                <a:gridCol w="9118225"/>
              </a:tblGrid>
              <a:tr h="414550">
                <a:tc>
                  <a:txBody>
                    <a:bodyPr/>
                    <a:lstStyle/>
                    <a:p>
                      <a:pPr indent="0" lvl="0" marL="0" marR="0" rtl="0" algn="ctr">
                        <a:spcBef>
                          <a:spcPts val="0"/>
                        </a:spcBef>
                        <a:spcAft>
                          <a:spcPts val="0"/>
                        </a:spcAft>
                        <a:buNone/>
                      </a:pPr>
                      <a:r>
                        <a:rPr lang="en-US" sz="1800" u="none" cap="none" strike="noStrike"/>
                        <a:t>Element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Information</a:t>
                      </a:r>
                      <a:endParaRPr/>
                    </a:p>
                  </a:txBody>
                  <a:tcPr marT="45725" marB="45725" marR="91450" marL="91450"/>
                </a:tc>
              </a:tr>
              <a:tr h="414550">
                <a:tc>
                  <a:txBody>
                    <a:bodyPr/>
                    <a:lstStyle/>
                    <a:p>
                      <a:pPr indent="0" lvl="0" marL="0" marR="0" rtl="0" algn="l">
                        <a:spcBef>
                          <a:spcPts val="0"/>
                        </a:spcBef>
                        <a:spcAft>
                          <a:spcPts val="0"/>
                        </a:spcAft>
                        <a:buNone/>
                      </a:pPr>
                      <a:r>
                        <a:rPr b="1" lang="en-US" sz="1800" u="none" cap="none" strike="noStrike">
                          <a:latin typeface="Play"/>
                          <a:ea typeface="Play"/>
                          <a:cs typeface="Play"/>
                          <a:sym typeface="Play"/>
                        </a:rPr>
                        <a:t>Version</a:t>
                      </a:r>
                      <a:endParaRPr/>
                    </a:p>
                  </a:txBody>
                  <a:tcPr marT="45725" marB="45725" marR="91450" marL="91450"/>
                </a:tc>
                <a:tc>
                  <a:txBody>
                    <a:bodyPr/>
                    <a:lstStyle/>
                    <a:p>
                      <a:pPr indent="0" lvl="1" marL="0" marR="0" rtl="0" algn="l">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Version of the policy language that you want to use</a:t>
                      </a:r>
                      <a:endParaRPr sz="1800" u="none" cap="none" strike="noStrike">
                        <a:solidFill>
                          <a:schemeClr val="dk1"/>
                        </a:solidFill>
                        <a:latin typeface="Play"/>
                        <a:ea typeface="Play"/>
                        <a:cs typeface="Play"/>
                        <a:sym typeface="Play"/>
                      </a:endParaRPr>
                    </a:p>
                  </a:txBody>
                  <a:tcPr marT="45725" marB="45725" marR="91450" marL="91450"/>
                </a:tc>
              </a:tr>
              <a:tr h="414550">
                <a:tc>
                  <a:txBody>
                    <a:bodyPr/>
                    <a:lstStyle/>
                    <a:p>
                      <a:pPr indent="0" lvl="0" marL="0" marR="0" rtl="0" algn="l">
                        <a:spcBef>
                          <a:spcPts val="0"/>
                        </a:spcBef>
                        <a:spcAft>
                          <a:spcPts val="0"/>
                        </a:spcAft>
                        <a:buNone/>
                      </a:pPr>
                      <a:r>
                        <a:rPr b="1" lang="en-US" sz="1800" u="none" cap="none" strike="noStrike">
                          <a:latin typeface="Play"/>
                          <a:ea typeface="Play"/>
                          <a:cs typeface="Play"/>
                          <a:sym typeface="Play"/>
                        </a:rPr>
                        <a:t>Statement</a:t>
                      </a:r>
                      <a:endParaRPr/>
                    </a:p>
                  </a:txBody>
                  <a:tcPr marT="45725" marB="45725" marR="91450" marL="91450"/>
                </a:tc>
                <a:tc>
                  <a:txBody>
                    <a:bodyPr/>
                    <a:lstStyle/>
                    <a:p>
                      <a:pPr indent="0" lvl="1" marL="0" marR="0" rtl="0" algn="l">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Defines what is allowed or denied based on conditions</a:t>
                      </a:r>
                      <a:endParaRPr sz="1800" u="none" cap="none" strike="noStrike">
                        <a:solidFill>
                          <a:schemeClr val="dk1"/>
                        </a:solidFill>
                        <a:latin typeface="Play"/>
                        <a:ea typeface="Play"/>
                        <a:cs typeface="Play"/>
                        <a:sym typeface="Play"/>
                      </a:endParaRPr>
                    </a:p>
                  </a:txBody>
                  <a:tcPr marT="45725" marB="45725" marR="91450" marL="91450"/>
                </a:tc>
              </a:tr>
              <a:tr h="414550">
                <a:tc>
                  <a:txBody>
                    <a:bodyPr/>
                    <a:lstStyle/>
                    <a:p>
                      <a:pPr indent="0" lvl="0" marL="0" marR="0" rtl="0" algn="l">
                        <a:spcBef>
                          <a:spcPts val="0"/>
                        </a:spcBef>
                        <a:spcAft>
                          <a:spcPts val="0"/>
                        </a:spcAft>
                        <a:buNone/>
                      </a:pPr>
                      <a:r>
                        <a:rPr b="1" i="0" lang="en-US" sz="1800" u="none" cap="none" strike="noStrike">
                          <a:latin typeface="Play"/>
                          <a:ea typeface="Play"/>
                          <a:cs typeface="Play"/>
                          <a:sym typeface="Play"/>
                        </a:rPr>
                        <a:t>Effect</a:t>
                      </a:r>
                      <a:endParaRPr/>
                    </a:p>
                  </a:txBody>
                  <a:tcPr marT="45725" marB="45725" marR="91450" marL="91450"/>
                </a:tc>
                <a:tc>
                  <a:txBody>
                    <a:bodyPr/>
                    <a:lstStyle/>
                    <a:p>
                      <a:pPr indent="0" lvl="0" marL="0" marR="0" rtl="0" algn="l">
                        <a:spcBef>
                          <a:spcPts val="0"/>
                        </a:spcBef>
                        <a:spcAft>
                          <a:spcPts val="0"/>
                        </a:spcAft>
                        <a:buNone/>
                      </a:pPr>
                      <a:r>
                        <a:rPr i="0" lang="en-US" sz="1800" u="none" cap="none" strike="noStrike">
                          <a:solidFill>
                            <a:schemeClr val="dk1"/>
                          </a:solidFill>
                          <a:latin typeface="Play"/>
                          <a:ea typeface="Play"/>
                          <a:cs typeface="Play"/>
                          <a:sym typeface="Play"/>
                        </a:rPr>
                        <a:t>Allow or deny</a:t>
                      </a:r>
                      <a:endParaRPr/>
                    </a:p>
                  </a:txBody>
                  <a:tcPr marT="45725" marB="45725" marR="91450" marL="91450"/>
                </a:tc>
              </a:tr>
              <a:tr h="414550">
                <a:tc>
                  <a:txBody>
                    <a:bodyPr/>
                    <a:lstStyle/>
                    <a:p>
                      <a:pPr indent="0" lvl="0" marL="0" marR="0" rtl="0" algn="l">
                        <a:spcBef>
                          <a:spcPts val="0"/>
                        </a:spcBef>
                        <a:spcAft>
                          <a:spcPts val="0"/>
                        </a:spcAft>
                        <a:buNone/>
                      </a:pPr>
                      <a:r>
                        <a:rPr b="1" lang="en-US" sz="1800" u="none" cap="none" strike="noStrike"/>
                        <a:t>Principal</a:t>
                      </a:r>
                      <a:endParaRPr b="1" sz="1800" u="none" cap="none" strike="noStrike">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cap="none" strike="noStrike"/>
                        <a:t>For a </a:t>
                      </a:r>
                      <a:r>
                        <a:rPr i="0" lang="en-US" sz="1800" u="none" cap="none" strike="noStrike"/>
                        <a:t>resource-based </a:t>
                      </a:r>
                      <a:r>
                        <a:rPr lang="en-US" sz="1800" u="none" cap="none" strike="noStrike"/>
                        <a:t>policy, the account, user, role, or federated user to allow or deny access to. </a:t>
                      </a:r>
                      <a:endParaRPr/>
                    </a:p>
                    <a:p>
                      <a:pPr indent="0" lvl="0" marL="0" marR="0" rtl="0" algn="l">
                        <a:spcBef>
                          <a:spcPts val="0"/>
                        </a:spcBef>
                        <a:spcAft>
                          <a:spcPts val="0"/>
                        </a:spcAft>
                        <a:buClr>
                          <a:schemeClr val="dk1"/>
                        </a:buClr>
                        <a:buSzPts val="1800"/>
                        <a:buFont typeface="Arial"/>
                        <a:buNone/>
                      </a:pPr>
                      <a:r>
                        <a:rPr lang="en-US" sz="1800" u="none" cap="none" strike="noStrike"/>
                        <a:t>For an identity-based policy, the principal is implied as the user or role that the policy is attached to.</a:t>
                      </a:r>
                      <a:endParaRPr/>
                    </a:p>
                  </a:txBody>
                  <a:tcPr marT="45725" marB="45725" marR="91450" marL="91450"/>
                </a:tc>
              </a:tr>
              <a:tr h="753500">
                <a:tc>
                  <a:txBody>
                    <a:bodyPr/>
                    <a:lstStyle/>
                    <a:p>
                      <a:pPr indent="0" lvl="0" marL="0" marR="0" rtl="0" algn="l">
                        <a:spcBef>
                          <a:spcPts val="0"/>
                        </a:spcBef>
                        <a:spcAft>
                          <a:spcPts val="0"/>
                        </a:spcAft>
                        <a:buNone/>
                      </a:pPr>
                      <a:r>
                        <a:rPr b="1" lang="en-US" sz="1800" u="none" cap="none" strike="noStrike">
                          <a:latin typeface="Play"/>
                          <a:ea typeface="Play"/>
                          <a:cs typeface="Play"/>
                          <a:sym typeface="Play"/>
                        </a:rPr>
                        <a:t>Action</a:t>
                      </a:r>
                      <a:endParaRPr b="1" sz="1800" u="none" cap="none" strike="noStrike">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None/>
                      </a:pPr>
                      <a:r>
                        <a:rPr lang="en-US" sz="1800" u="none" cap="none" strike="noStrike">
                          <a:solidFill>
                            <a:schemeClr val="dk1"/>
                          </a:solidFill>
                          <a:latin typeface="Play"/>
                          <a:ea typeface="Play"/>
                          <a:cs typeface="Play"/>
                          <a:sym typeface="Play"/>
                        </a:rPr>
                        <a:t>Action that is allowed or denied</a:t>
                      </a:r>
                      <a:endParaRPr/>
                    </a:p>
                    <a:p>
                      <a:pPr indent="0" lvl="0" marL="0" marR="0" rtl="0" algn="l">
                        <a:spcBef>
                          <a:spcPts val="600"/>
                        </a:spcBef>
                        <a:spcAft>
                          <a:spcPts val="0"/>
                        </a:spcAft>
                        <a:buNone/>
                      </a:pPr>
                      <a:r>
                        <a:rPr lang="en-US" sz="1800" u="none" cap="none" strike="noStrike">
                          <a:solidFill>
                            <a:schemeClr val="dk1"/>
                          </a:solidFill>
                          <a:latin typeface="Play"/>
                          <a:ea typeface="Play"/>
                          <a:cs typeface="Play"/>
                          <a:sym typeface="Play"/>
                        </a:rPr>
                        <a:t>Example: "Action": "s3:GetObject"</a:t>
                      </a:r>
                      <a:endParaRPr/>
                    </a:p>
                  </a:txBody>
                  <a:tcPr marT="45725" marB="45725" marR="91450" marL="91450"/>
                </a:tc>
              </a:tr>
              <a:tr h="1085350">
                <a:tc>
                  <a:txBody>
                    <a:bodyPr/>
                    <a:lstStyle/>
                    <a:p>
                      <a:pPr indent="0" lvl="0" marL="0" marR="0" rtl="0" algn="l">
                        <a:spcBef>
                          <a:spcPts val="0"/>
                        </a:spcBef>
                        <a:spcAft>
                          <a:spcPts val="0"/>
                        </a:spcAft>
                        <a:buNone/>
                      </a:pPr>
                      <a:r>
                        <a:rPr b="1" lang="en-US" sz="1800" u="none" cap="none" strike="noStrike">
                          <a:latin typeface="Play"/>
                          <a:ea typeface="Play"/>
                          <a:cs typeface="Play"/>
                          <a:sym typeface="Play"/>
                        </a:rPr>
                        <a:t>Resource</a:t>
                      </a:r>
                      <a:endParaRPr b="1" sz="1800" u="none" cap="none" strike="noStrike">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None/>
                      </a:pPr>
                      <a:r>
                        <a:rPr lang="en-US" sz="1800" u="none" cap="none" strike="noStrike">
                          <a:solidFill>
                            <a:schemeClr val="dk1"/>
                          </a:solidFill>
                          <a:latin typeface="Play"/>
                          <a:ea typeface="Play"/>
                          <a:cs typeface="Play"/>
                          <a:sym typeface="Play"/>
                        </a:rPr>
                        <a:t>Resource or resources that the action applies to</a:t>
                      </a:r>
                      <a:endParaRPr/>
                    </a:p>
                    <a:p>
                      <a:pPr indent="0" lvl="0" marL="0" marR="0" rtl="0" algn="l">
                        <a:lnSpc>
                          <a:spcPct val="100000"/>
                        </a:lnSpc>
                        <a:spcBef>
                          <a:spcPts val="600"/>
                        </a:spcBef>
                        <a:spcAft>
                          <a:spcPts val="0"/>
                        </a:spcAft>
                        <a:buClr>
                          <a:schemeClr val="dk1"/>
                        </a:buClr>
                        <a:buSzPts val="1800"/>
                        <a:buFont typeface="Play"/>
                        <a:buNone/>
                      </a:pPr>
                      <a:r>
                        <a:rPr lang="en-US" sz="1800" u="none" cap="none" strike="noStrike">
                          <a:solidFill>
                            <a:schemeClr val="dk1"/>
                          </a:solidFill>
                          <a:latin typeface="Play"/>
                          <a:ea typeface="Play"/>
                          <a:cs typeface="Play"/>
                          <a:sym typeface="Play"/>
                        </a:rPr>
                        <a:t>Example: "Resource": "arn:aws:sqs:us-west-2:123456789012:queue1"</a:t>
                      </a:r>
                      <a:endParaRPr/>
                    </a:p>
                    <a:p>
                      <a:pPr indent="0" lvl="0" marL="0" marR="0" rtl="0" algn="l">
                        <a:lnSpc>
                          <a:spcPct val="100000"/>
                        </a:lnSpc>
                        <a:spcBef>
                          <a:spcPts val="60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(ARN = AWS resource name)</a:t>
                      </a:r>
                      <a:endParaRPr sz="1800" u="none" cap="none" strike="noStrike">
                        <a:solidFill>
                          <a:schemeClr val="dk1"/>
                        </a:solidFill>
                        <a:latin typeface="Play"/>
                        <a:ea typeface="Play"/>
                        <a:cs typeface="Play"/>
                        <a:sym typeface="Play"/>
                      </a:endParaRPr>
                    </a:p>
                  </a:txBody>
                  <a:tcPr marT="45725" marB="45725" marR="91450" marL="91450"/>
                </a:tc>
              </a:tr>
              <a:tr h="414550">
                <a:tc>
                  <a:txBody>
                    <a:bodyPr/>
                    <a:lstStyle/>
                    <a:p>
                      <a:pPr indent="0" lvl="0" marL="0" marR="0" rtl="0" algn="l">
                        <a:spcBef>
                          <a:spcPts val="0"/>
                        </a:spcBef>
                        <a:spcAft>
                          <a:spcPts val="0"/>
                        </a:spcAft>
                        <a:buNone/>
                      </a:pPr>
                      <a:r>
                        <a:rPr b="1" lang="en-US" sz="1800" u="none" cap="none" strike="noStrike">
                          <a:latin typeface="Play"/>
                          <a:ea typeface="Play"/>
                          <a:cs typeface="Play"/>
                          <a:sym typeface="Play"/>
                        </a:rPr>
                        <a:t>Condition</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rPr lang="en-US" sz="1800" u="none" cap="none" strike="noStrike">
                          <a:latin typeface="Play"/>
                          <a:ea typeface="Play"/>
                          <a:cs typeface="Play"/>
                          <a:sym typeface="Play"/>
                        </a:rPr>
                        <a:t>Conditions that must be met for the rule to apply</a:t>
                      </a:r>
                      <a:endParaRPr/>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02" name="Google Shape;2302;p22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 resource-based policy</a:t>
            </a:r>
            <a:endParaRPr/>
          </a:p>
        </p:txBody>
      </p:sp>
      <p:sp>
        <p:nvSpPr>
          <p:cNvPr id="2303" name="Google Shape;2303;p227"/>
          <p:cNvSpPr txBox="1"/>
          <p:nvPr/>
        </p:nvSpPr>
        <p:spPr>
          <a:xfrm>
            <a:off x="365760" y="1167618"/>
            <a:ext cx="11466576" cy="249936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"Version":"2012-10-17",</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"Statement":[{</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"Effect":"Allow",</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"Action":["dynamoDB:*","s3:*"</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"Resource":[</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"arn:aws:dynamodb:region:account-number-without-hyphens:table/course-notes",</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"arn:aws:s3:::course-notes-web",</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"arn:aws:s3:::course-notes-mp3/*"]</a:t>
            </a:r>
            <a:endParaRPr/>
          </a:p>
          <a:p>
            <a:pPr indent="0" lvl="0" marL="0" marR="0" rtl="0" algn="l">
              <a:lnSpc>
                <a:spcPct val="90000"/>
              </a:lnSpc>
              <a:spcBef>
                <a:spcPts val="0"/>
              </a:spcBef>
              <a:spcAft>
                <a:spcPts val="0"/>
              </a:spcAft>
              <a:buClr>
                <a:schemeClr val="dk2"/>
              </a:buClr>
              <a:buSzPts val="1600"/>
              <a:buFont typeface="Play"/>
              <a:buNone/>
            </a:pPr>
            <a:r>
              <a:rPr lang="en-US" sz="1600">
                <a:solidFill>
                  <a:schemeClr val="dk2"/>
                </a:solidFill>
                <a:latin typeface="Droid Sans Mono"/>
                <a:ea typeface="Droid Sans Mono"/>
                <a:cs typeface="Droid Sans Mono"/>
                <a:sym typeface="Droid Sans Mono"/>
              </a:rPr>
              <a:t>		},</a:t>
            </a:r>
            <a:endParaRPr/>
          </a:p>
        </p:txBody>
      </p:sp>
      <p:grpSp>
        <p:nvGrpSpPr>
          <p:cNvPr id="2304" name="Google Shape;2304;p227"/>
          <p:cNvGrpSpPr/>
          <p:nvPr/>
        </p:nvGrpSpPr>
        <p:grpSpPr>
          <a:xfrm>
            <a:off x="4841740" y="1293961"/>
            <a:ext cx="6984500" cy="1200329"/>
            <a:chOff x="4907543" y="1432717"/>
            <a:chExt cx="6984500" cy="1200329"/>
          </a:xfrm>
        </p:grpSpPr>
        <p:cxnSp>
          <p:nvCxnSpPr>
            <p:cNvPr id="2305" name="Google Shape;2305;p227"/>
            <p:cNvCxnSpPr>
              <a:stCxn id="2306" idx="1"/>
            </p:cNvCxnSpPr>
            <p:nvPr/>
          </p:nvCxnSpPr>
          <p:spPr>
            <a:xfrm rot="10800000">
              <a:off x="4907543" y="2032882"/>
              <a:ext cx="1381500" cy="0"/>
            </a:xfrm>
            <a:prstGeom prst="straightConnector1">
              <a:avLst/>
            </a:prstGeom>
            <a:noFill/>
            <a:ln cap="flat" cmpd="sng" w="44450">
              <a:solidFill>
                <a:schemeClr val="hlink"/>
              </a:solidFill>
              <a:prstDash val="solid"/>
              <a:round/>
              <a:headEnd len="sm" w="sm" type="none"/>
              <a:tailEnd len="lg" w="lg" type="stealth"/>
            </a:ln>
            <a:effectLst>
              <a:outerShdw blurRad="63500" rotWithShape="0" dir="2700016" dist="53881">
                <a:srgbClr val="000000">
                  <a:alpha val="24705"/>
                </a:srgbClr>
              </a:outerShdw>
            </a:effectLst>
          </p:spPr>
        </p:cxnSp>
        <p:sp>
          <p:nvSpPr>
            <p:cNvPr id="2306" name="Google Shape;2306;p227"/>
            <p:cNvSpPr txBox="1"/>
            <p:nvPr/>
          </p:nvSpPr>
          <p:spPr>
            <a:xfrm>
              <a:off x="6289043" y="1432717"/>
              <a:ext cx="5603000" cy="1200329"/>
            </a:xfrm>
            <a:prstGeom prst="rect">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i="0" lang="en-US" sz="1800" u="none" cap="none" strike="noStrike">
                  <a:solidFill>
                    <a:schemeClr val="lt1"/>
                  </a:solidFill>
                  <a:latin typeface="Arial"/>
                  <a:ea typeface="Arial"/>
                  <a:cs typeface="Arial"/>
                  <a:sym typeface="Arial"/>
                </a:rPr>
                <a:t>Explicitly allow any (*) DynamoDB or S3 action on the DynamoDB table course-notes, the S3 bucket course-notes-web and any object in the S3 bucket course-notes-mp3. </a:t>
              </a:r>
              <a:endParaRPr/>
            </a:p>
          </p:txBody>
        </p:sp>
      </p:grpSp>
      <p:sp>
        <p:nvSpPr>
          <p:cNvPr id="2307" name="Google Shape;2307;p227"/>
          <p:cNvSpPr txBox="1"/>
          <p:nvPr/>
        </p:nvSpPr>
        <p:spPr>
          <a:xfrm>
            <a:off x="364236" y="3656818"/>
            <a:ext cx="11466576" cy="291795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1600"/>
              <a:buFont typeface="Play"/>
              <a:buNone/>
            </a:pPr>
            <a:r>
              <a:rPr lang="en-US" sz="1600">
                <a:solidFill>
                  <a:schemeClr val="dk2"/>
                </a:solidFill>
                <a:latin typeface="Droid Sans Mono"/>
                <a:ea typeface="Droid Sans Mono"/>
                <a:cs typeface="Droid Sans Mono"/>
                <a:sym typeface="Droid Sans Mono"/>
              </a:rPr>
              <a:t>	</a:t>
            </a:r>
            <a:r>
              <a:rPr lang="en-US" sz="1600">
                <a:solidFill>
                  <a:schemeClr val="dk1"/>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"Effect":"Deny",</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"Action":["dynamodb:*","s3:*"</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"NotResource":[</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"arn:aws:dynamodb:region:account-number-without-hyphens:table/course-notes",</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"arn:aws:s3:::course-notes-web",</a:t>
            </a:r>
            <a:endParaRPr/>
          </a:p>
          <a:p>
            <a:pPr indent="0" lvl="0" marL="0" marR="0" rtl="0" algn="l">
              <a:lnSpc>
                <a:spcPct val="90000"/>
              </a:lnSpc>
              <a:spcBef>
                <a:spcPts val="0"/>
              </a:spcBef>
              <a:spcAft>
                <a:spcPts val="0"/>
              </a:spcAft>
              <a:buClr>
                <a:schemeClr val="dk1"/>
              </a:buClr>
              <a:buSzPts val="1600"/>
              <a:buFont typeface="Play"/>
              <a:buNone/>
            </a:pPr>
            <a:r>
              <a:rPr lang="en-US" sz="1600">
                <a:solidFill>
                  <a:schemeClr val="dk1"/>
                </a:solidFill>
                <a:latin typeface="Droid Sans Mono"/>
                <a:ea typeface="Droid Sans Mono"/>
                <a:cs typeface="Droid Sans Mono"/>
                <a:sym typeface="Droid Sans Mono"/>
              </a:rPr>
              <a:t>				"arn:aws:s3:::course-notes-mp3/*"]</a:t>
            </a:r>
            <a:endParaRPr/>
          </a:p>
          <a:p>
            <a:pPr indent="0" lvl="0" marL="0" marR="0" rtl="0" algn="l">
              <a:lnSpc>
                <a:spcPct val="90000"/>
              </a:lnSpc>
              <a:spcBef>
                <a:spcPts val="0"/>
              </a:spcBef>
              <a:spcAft>
                <a:spcPts val="0"/>
              </a:spcAft>
              <a:buClr>
                <a:schemeClr val="dk2"/>
              </a:buClr>
              <a:buSzPts val="1600"/>
              <a:buFont typeface="Play"/>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Clr>
                <a:schemeClr val="dk2"/>
              </a:buClr>
              <a:buSzPts val="1600"/>
              <a:buFont typeface="Play"/>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Clr>
                <a:schemeClr val="dk2"/>
              </a:buClr>
              <a:buSzPts val="1600"/>
              <a:buFont typeface="Play"/>
              <a:buNone/>
            </a:pPr>
            <a:r>
              <a:rPr lang="en-US" sz="1600">
                <a:solidFill>
                  <a:schemeClr val="dk2"/>
                </a:solidFill>
                <a:latin typeface="Droid Sans Mono"/>
                <a:ea typeface="Droid Sans Mono"/>
                <a:cs typeface="Droid Sans Mono"/>
                <a:sym typeface="Droid Sans Mono"/>
              </a:rPr>
              <a:t>}</a:t>
            </a:r>
            <a:endParaRPr/>
          </a:p>
        </p:txBody>
      </p:sp>
      <p:grpSp>
        <p:nvGrpSpPr>
          <p:cNvPr id="2308" name="Google Shape;2308;p227"/>
          <p:cNvGrpSpPr/>
          <p:nvPr/>
        </p:nvGrpSpPr>
        <p:grpSpPr>
          <a:xfrm>
            <a:off x="4841549" y="3839907"/>
            <a:ext cx="6984691" cy="646331"/>
            <a:chOff x="4908060" y="4338955"/>
            <a:chExt cx="7145256" cy="646331"/>
          </a:xfrm>
        </p:grpSpPr>
        <p:cxnSp>
          <p:nvCxnSpPr>
            <p:cNvPr id="2309" name="Google Shape;2309;p227"/>
            <p:cNvCxnSpPr>
              <a:stCxn id="2310" idx="1"/>
            </p:cNvCxnSpPr>
            <p:nvPr/>
          </p:nvCxnSpPr>
          <p:spPr>
            <a:xfrm rot="10800000">
              <a:off x="4908060" y="4662121"/>
              <a:ext cx="1372800" cy="0"/>
            </a:xfrm>
            <a:prstGeom prst="straightConnector1">
              <a:avLst/>
            </a:prstGeom>
            <a:noFill/>
            <a:ln cap="flat" cmpd="sng" w="44450">
              <a:solidFill>
                <a:schemeClr val="accent5"/>
              </a:solidFill>
              <a:prstDash val="solid"/>
              <a:round/>
              <a:headEnd len="sm" w="sm" type="none"/>
              <a:tailEnd len="lg" w="lg" type="stealth"/>
            </a:ln>
            <a:effectLst>
              <a:outerShdw blurRad="63500" rotWithShape="0" dir="2700016" dist="53881">
                <a:srgbClr val="000000">
                  <a:alpha val="24705"/>
                </a:srgbClr>
              </a:outerShdw>
            </a:effectLst>
          </p:spPr>
        </p:cxnSp>
        <p:sp>
          <p:nvSpPr>
            <p:cNvPr id="2310" name="Google Shape;2310;p227"/>
            <p:cNvSpPr txBox="1"/>
            <p:nvPr/>
          </p:nvSpPr>
          <p:spPr>
            <a:xfrm>
              <a:off x="6280860" y="4338955"/>
              <a:ext cx="5772456" cy="646331"/>
            </a:xfrm>
            <a:prstGeom prst="rect">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Deny any (*) DynamoDB or S3 action on tables or S3 buckets except for those listed under NotResource.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77" name="Google Shape;1777;p1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1778" name="Google Shape;1778;p192"/>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2800"/>
              <a:buNone/>
            </a:pPr>
            <a:r>
              <a:rPr b="1" lang="en-US">
                <a:solidFill>
                  <a:schemeClr val="dk2"/>
                </a:solidFill>
              </a:rPr>
              <a:t>Presentation sections</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Security principles</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Authenticating and securing access</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Authorizing users</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Parts of an IAM policy</a:t>
            </a:r>
            <a:endParaRPr/>
          </a:p>
        </p:txBody>
      </p:sp>
      <p:sp>
        <p:nvSpPr>
          <p:cNvPr id="1779" name="Google Shape;1779;p192"/>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2800"/>
              <a:buNone/>
            </a:pPr>
            <a:r>
              <a:rPr b="1" lang="en-US">
                <a:solidFill>
                  <a:schemeClr val="dk2"/>
                </a:solidFill>
              </a:rPr>
              <a:t>Activity</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Examining IAM Policies</a:t>
            </a:r>
            <a:endParaRPr/>
          </a:p>
          <a:p>
            <a:pPr indent="0" lvl="0" marL="0" rtl="0" algn="l">
              <a:lnSpc>
                <a:spcPct val="100000"/>
              </a:lnSpc>
              <a:spcBef>
                <a:spcPts val="1200"/>
              </a:spcBef>
              <a:spcAft>
                <a:spcPts val="0"/>
              </a:spcAft>
              <a:buClr>
                <a:schemeClr val="dk2"/>
              </a:buClr>
              <a:buSzPts val="2800"/>
              <a:buNone/>
            </a:pPr>
            <a:r>
              <a:rPr b="1" lang="en-US">
                <a:solidFill>
                  <a:schemeClr val="dk2"/>
                </a:solidFill>
              </a:rPr>
              <a:t>Knowledge checks</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Knowledge check</a:t>
            </a:r>
            <a:endParaRPr/>
          </a:p>
          <a:p>
            <a:pPr indent="-228600" lvl="1" marL="457200" rtl="0" algn="l">
              <a:lnSpc>
                <a:spcPct val="100000"/>
              </a:lnSpc>
              <a:spcBef>
                <a:spcPts val="1200"/>
              </a:spcBef>
              <a:spcAft>
                <a:spcPts val="0"/>
              </a:spcAft>
              <a:buClr>
                <a:schemeClr val="dk2"/>
              </a:buClr>
              <a:buSzPts val="2400"/>
              <a:buChar char="•"/>
            </a:pPr>
            <a:r>
              <a:rPr lang="en-US">
                <a:solidFill>
                  <a:schemeClr val="dk2"/>
                </a:solidFill>
              </a:rPr>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2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16" name="Google Shape;2316;p22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 Identity-based policy</a:t>
            </a:r>
            <a:endParaRPr/>
          </a:p>
        </p:txBody>
      </p:sp>
      <p:sp>
        <p:nvSpPr>
          <p:cNvPr id="2317" name="Google Shape;2317;p228"/>
          <p:cNvSpPr txBox="1"/>
          <p:nvPr>
            <p:ph idx="1" type="body"/>
          </p:nvPr>
        </p:nvSpPr>
        <p:spPr>
          <a:xfrm>
            <a:off x="562708" y="1097280"/>
            <a:ext cx="9601199" cy="533095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1800"/>
              <a:buNone/>
            </a:pPr>
            <a:r>
              <a:rPr lang="en-US" sz="1800">
                <a:solidFill>
                  <a:schemeClr val="dk2"/>
                </a:solidFill>
              </a:rPr>
              <a:t>{</a:t>
            </a:r>
            <a:endParaRPr/>
          </a:p>
          <a:p>
            <a:pPr indent="0" lvl="0" marL="0" rtl="0" algn="l">
              <a:lnSpc>
                <a:spcPct val="90000"/>
              </a:lnSpc>
              <a:spcBef>
                <a:spcPts val="0"/>
              </a:spcBef>
              <a:spcAft>
                <a:spcPts val="0"/>
              </a:spcAft>
              <a:buClr>
                <a:schemeClr val="dk2"/>
              </a:buClr>
              <a:buSzPts val="1800"/>
              <a:buNone/>
            </a:pPr>
            <a:r>
              <a:rPr lang="en-US" sz="1800">
                <a:solidFill>
                  <a:schemeClr val="dk2"/>
                </a:solidFill>
              </a:rPr>
              <a:t> </a:t>
            </a:r>
            <a:r>
              <a:rPr lang="en-US" sz="1800">
                <a:solidFill>
                  <a:schemeClr val="dk1"/>
                </a:solidFill>
              </a:rPr>
              <a:t>"Version":"2012-10-17",</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"Statement":[{</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"Effect":"Allow",</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"Action":[</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"iam:*LoginProfile",</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"iam:*AccessKey*",</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"iam:*SSHPublicKey*"</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"Resource":[</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"arn:aws:iam::account-id-without-hyphens:user/${aws:username}"</a:t>
            </a:r>
            <a:endParaRPr/>
          </a:p>
          <a:p>
            <a:pPr indent="0" lvl="0" marL="0" rtl="0" algn="l">
              <a:lnSpc>
                <a:spcPct val="90000"/>
              </a:lnSpc>
              <a:spcBef>
                <a:spcPts val="0"/>
              </a:spcBef>
              <a:spcAft>
                <a:spcPts val="0"/>
              </a:spcAft>
              <a:buClr>
                <a:schemeClr val="dk1"/>
              </a:buClr>
              <a:buSzPts val="1800"/>
              <a:buNone/>
            </a:pPr>
            <a:r>
              <a:rPr lang="en-US" sz="1800">
                <a:solidFill>
                  <a:schemeClr val="dk1"/>
                </a:solidFill>
              </a:rPr>
              <a:t>	}</a:t>
            </a:r>
            <a:endParaRPr/>
          </a:p>
          <a:p>
            <a:pPr indent="0" lvl="0" marL="0" rtl="0" algn="l">
              <a:lnSpc>
                <a:spcPct val="90000"/>
              </a:lnSpc>
              <a:spcBef>
                <a:spcPts val="0"/>
              </a:spcBef>
              <a:spcAft>
                <a:spcPts val="0"/>
              </a:spcAft>
              <a:buClr>
                <a:schemeClr val="dk2"/>
              </a:buClr>
              <a:buSzPts val="1800"/>
              <a:buNone/>
            </a:pPr>
            <a:r>
              <a:rPr lang="en-US" sz="1800">
                <a:solidFill>
                  <a:schemeClr val="dk2"/>
                </a:solidFill>
              </a:rPr>
              <a:t>}</a:t>
            </a:r>
            <a:endParaRPr/>
          </a:p>
          <a:p>
            <a:pPr indent="0" lvl="0" marL="0" rtl="0" algn="l">
              <a:lnSpc>
                <a:spcPct val="100000"/>
              </a:lnSpc>
              <a:spcBef>
                <a:spcPts val="0"/>
              </a:spcBef>
              <a:spcAft>
                <a:spcPts val="0"/>
              </a:spcAft>
              <a:buClr>
                <a:srgbClr val="232F3E"/>
              </a:buClr>
              <a:buSzPts val="1600"/>
              <a:buNone/>
            </a:pPr>
            <a:r>
              <a:t/>
            </a:r>
            <a:endParaRPr/>
          </a:p>
        </p:txBody>
      </p:sp>
      <p:grpSp>
        <p:nvGrpSpPr>
          <p:cNvPr id="2318" name="Google Shape;2318;p228"/>
          <p:cNvGrpSpPr/>
          <p:nvPr/>
        </p:nvGrpSpPr>
        <p:grpSpPr>
          <a:xfrm>
            <a:off x="4485516" y="1874581"/>
            <a:ext cx="6221170" cy="923330"/>
            <a:chOff x="4485516" y="1874581"/>
            <a:chExt cx="6221170" cy="923330"/>
          </a:xfrm>
        </p:grpSpPr>
        <p:sp>
          <p:nvSpPr>
            <p:cNvPr id="2319" name="Google Shape;2319;p228"/>
            <p:cNvSpPr txBox="1"/>
            <p:nvPr/>
          </p:nvSpPr>
          <p:spPr>
            <a:xfrm>
              <a:off x="6774216" y="1874581"/>
              <a:ext cx="3932470" cy="92333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The Action element lists all the actions that are allowed by the Effect: Allow.</a:t>
              </a:r>
              <a:endParaRPr/>
            </a:p>
          </p:txBody>
        </p:sp>
        <p:cxnSp>
          <p:nvCxnSpPr>
            <p:cNvPr id="2320" name="Google Shape;2320;p228"/>
            <p:cNvCxnSpPr>
              <a:stCxn id="2319" idx="1"/>
            </p:cNvCxnSpPr>
            <p:nvPr/>
          </p:nvCxnSpPr>
          <p:spPr>
            <a:xfrm rot="10800000">
              <a:off x="4485516" y="2336246"/>
              <a:ext cx="2288700" cy="0"/>
            </a:xfrm>
            <a:prstGeom prst="straightConnector1">
              <a:avLst/>
            </a:prstGeom>
            <a:noFill/>
            <a:ln cap="flat" cmpd="sng" w="44450">
              <a:solidFill>
                <a:schemeClr val="accent5"/>
              </a:solidFill>
              <a:prstDash val="solid"/>
              <a:round/>
              <a:headEnd len="sm" w="sm" type="none"/>
              <a:tailEnd len="lg" w="lg" type="stealth"/>
            </a:ln>
            <a:effectLst>
              <a:outerShdw blurRad="63500" rotWithShape="0" dir="2700016" dist="53881">
                <a:srgbClr val="000000">
                  <a:alpha val="24705"/>
                </a:srgbClr>
              </a:outerShdw>
            </a:effectLst>
          </p:spPr>
        </p:cxnSp>
      </p:grpSp>
      <p:grpSp>
        <p:nvGrpSpPr>
          <p:cNvPr id="2321" name="Google Shape;2321;p228"/>
          <p:cNvGrpSpPr/>
          <p:nvPr/>
        </p:nvGrpSpPr>
        <p:grpSpPr>
          <a:xfrm>
            <a:off x="1332189" y="3961597"/>
            <a:ext cx="9374497" cy="1101865"/>
            <a:chOff x="1332189" y="3961597"/>
            <a:chExt cx="9374497" cy="1101865"/>
          </a:xfrm>
        </p:grpSpPr>
        <p:sp>
          <p:nvSpPr>
            <p:cNvPr id="2322" name="Google Shape;2322;p228"/>
            <p:cNvSpPr txBox="1"/>
            <p:nvPr/>
          </p:nvSpPr>
          <p:spPr>
            <a:xfrm>
              <a:off x="6727089" y="4140132"/>
              <a:ext cx="3979597" cy="92333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The Resource element lists the AWS resources that the allowed actions can be performed on.</a:t>
              </a:r>
              <a:endParaRPr/>
            </a:p>
          </p:txBody>
        </p:sp>
        <p:cxnSp>
          <p:nvCxnSpPr>
            <p:cNvPr id="2323" name="Google Shape;2323;p228"/>
            <p:cNvCxnSpPr>
              <a:stCxn id="2322" idx="1"/>
            </p:cNvCxnSpPr>
            <p:nvPr/>
          </p:nvCxnSpPr>
          <p:spPr>
            <a:xfrm rot="10800000">
              <a:off x="1332189" y="3961597"/>
              <a:ext cx="5394900" cy="640200"/>
            </a:xfrm>
            <a:prstGeom prst="bentConnector2">
              <a:avLst/>
            </a:prstGeom>
            <a:noFill/>
            <a:ln cap="flat" cmpd="sng" w="44450">
              <a:solidFill>
                <a:schemeClr val="accent5"/>
              </a:solidFill>
              <a:prstDash val="solid"/>
              <a:round/>
              <a:headEnd len="sm" w="sm" type="none"/>
              <a:tailEnd len="lg" w="lg" type="stealth"/>
            </a:ln>
            <a:effectLst>
              <a:outerShdw blurRad="63500" rotWithShape="0" dir="2700016" dist="53881">
                <a:srgbClr val="000000">
                  <a:alpha val="24705"/>
                </a:srgbClr>
              </a:outerShdw>
            </a:effectLst>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9" name="Google Shape;2329;p22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Example: Cross-account, resource-based policy</a:t>
            </a:r>
            <a:endParaRPr/>
          </a:p>
        </p:txBody>
      </p:sp>
      <p:sp>
        <p:nvSpPr>
          <p:cNvPr id="2330" name="Google Shape;2330;p229"/>
          <p:cNvSpPr txBox="1"/>
          <p:nvPr/>
        </p:nvSpPr>
        <p:spPr>
          <a:xfrm>
            <a:off x="581180" y="1367232"/>
            <a:ext cx="3609473" cy="369332"/>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Policy created by account A</a:t>
            </a:r>
            <a:endParaRPr/>
          </a:p>
        </p:txBody>
      </p:sp>
      <p:sp>
        <p:nvSpPr>
          <p:cNvPr id="2331" name="Google Shape;2331;p229"/>
          <p:cNvSpPr txBox="1"/>
          <p:nvPr/>
        </p:nvSpPr>
        <p:spPr>
          <a:xfrm>
            <a:off x="441960" y="1735412"/>
            <a:ext cx="11466576" cy="1431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latin typeface="Droid Sans Mono"/>
                <a:ea typeface="Droid Sans Mono"/>
                <a:cs typeface="Droid Sans Mono"/>
                <a:sym typeface="Droid Sans Mono"/>
              </a:rPr>
              <a:t>{</a:t>
            </a:r>
            <a:endParaRPr/>
          </a:p>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latin typeface="Droid Sans Mono"/>
                <a:ea typeface="Droid Sans Mono"/>
                <a:cs typeface="Droid Sans Mono"/>
                <a:sym typeface="Droid Sans Mono"/>
              </a:rPr>
              <a:t>    "Version": "2012-10-17",</a:t>
            </a:r>
            <a:endParaRPr/>
          </a:p>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latin typeface="Droid Sans Mono"/>
                <a:ea typeface="Droid Sans Mono"/>
                <a:cs typeface="Droid Sans Mono"/>
                <a:sym typeface="Droid Sans Mono"/>
              </a:rPr>
              <a:t>    "Statement": {</a:t>
            </a:r>
            <a:endParaRPr/>
          </a:p>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latin typeface="Droid Sans Mono"/>
                <a:ea typeface="Droid Sans Mono"/>
                <a:cs typeface="Droid Sans Mono"/>
                <a:sym typeface="Droid Sans Mono"/>
              </a:rPr>
              <a:t>      "Sid": "AccountBAccess1",</a:t>
            </a:r>
            <a:endParaRPr/>
          </a:p>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latin typeface="Droid Sans Mono"/>
                <a:ea typeface="Droid Sans Mono"/>
                <a:cs typeface="Droid Sans Mono"/>
                <a:sym typeface="Droid Sans Mono"/>
              </a:rPr>
              <a:t>        "Principal": {"AWS": "111122223333"},</a:t>
            </a:r>
            <a:endParaRPr/>
          </a:p>
        </p:txBody>
      </p:sp>
      <p:sp>
        <p:nvSpPr>
          <p:cNvPr id="2332" name="Google Shape;2332;p229"/>
          <p:cNvSpPr txBox="1"/>
          <p:nvPr/>
        </p:nvSpPr>
        <p:spPr>
          <a:xfrm>
            <a:off x="6954120" y="2797540"/>
            <a:ext cx="4271664" cy="369332"/>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Account number of Account B </a:t>
            </a:r>
            <a:endParaRPr/>
          </a:p>
        </p:txBody>
      </p:sp>
      <p:sp>
        <p:nvSpPr>
          <p:cNvPr id="2333" name="Google Shape;2333;p229"/>
          <p:cNvSpPr txBox="1"/>
          <p:nvPr>
            <p:ph idx="1" type="body"/>
          </p:nvPr>
        </p:nvSpPr>
        <p:spPr>
          <a:xfrm>
            <a:off x="441960" y="3166872"/>
            <a:ext cx="11466576" cy="32918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1800"/>
              <a:buNone/>
            </a:pPr>
            <a:r>
              <a:rPr lang="en-US" sz="1800"/>
              <a:t>        "Effect": "Allow",</a:t>
            </a:r>
            <a:endParaRPr/>
          </a:p>
          <a:p>
            <a:pPr indent="0" lvl="0" marL="0" rtl="0" algn="l">
              <a:lnSpc>
                <a:spcPct val="100000"/>
              </a:lnSpc>
              <a:spcBef>
                <a:spcPts val="0"/>
              </a:spcBef>
              <a:spcAft>
                <a:spcPts val="0"/>
              </a:spcAft>
              <a:buClr>
                <a:srgbClr val="232F3E"/>
              </a:buClr>
              <a:buSzPts val="1800"/>
              <a:buNone/>
            </a:pPr>
            <a:r>
              <a:rPr lang="en-US" sz="1800"/>
              <a:t>        "Action": "s3:*",</a:t>
            </a:r>
            <a:endParaRPr/>
          </a:p>
          <a:p>
            <a:pPr indent="0" lvl="0" marL="0" rtl="0" algn="l">
              <a:lnSpc>
                <a:spcPct val="100000"/>
              </a:lnSpc>
              <a:spcBef>
                <a:spcPts val="0"/>
              </a:spcBef>
              <a:spcAft>
                <a:spcPts val="0"/>
              </a:spcAft>
              <a:buClr>
                <a:srgbClr val="232F3E"/>
              </a:buClr>
              <a:buSzPts val="1800"/>
              <a:buNone/>
            </a:pPr>
            <a:r>
              <a:rPr lang="en-US" sz="1800"/>
              <a:t>        "Resource": [ </a:t>
            </a:r>
            <a:endParaRPr/>
          </a:p>
          <a:p>
            <a:pPr indent="0" lvl="0" marL="0" rtl="0" algn="l">
              <a:lnSpc>
                <a:spcPct val="100000"/>
              </a:lnSpc>
              <a:spcBef>
                <a:spcPts val="0"/>
              </a:spcBef>
              <a:spcAft>
                <a:spcPts val="0"/>
              </a:spcAft>
              <a:buClr>
                <a:srgbClr val="232F3E"/>
              </a:buClr>
              <a:buSzPts val="1800"/>
              <a:buNone/>
            </a:pPr>
            <a:r>
              <a:rPr lang="en-US" sz="1800"/>
              <a:t>            "arn:aws:s3:::DOC-EXAMPLE-BUCKET, </a:t>
            </a:r>
            <a:endParaRPr/>
          </a:p>
          <a:p>
            <a:pPr indent="0" lvl="0" marL="0" rtl="0" algn="l">
              <a:lnSpc>
                <a:spcPct val="100000"/>
              </a:lnSpc>
              <a:spcBef>
                <a:spcPts val="0"/>
              </a:spcBef>
              <a:spcAft>
                <a:spcPts val="0"/>
              </a:spcAft>
              <a:buClr>
                <a:srgbClr val="232F3E"/>
              </a:buClr>
              <a:buSzPts val="1800"/>
              <a:buNone/>
            </a:pPr>
            <a:r>
              <a:rPr lang="en-US" sz="1800"/>
              <a:t>        "arn:aws:s3:::DOC-EXAMPLE-BUCKET/*</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rPr lang="en-US" sz="1800"/>
              <a:t>    }</a:t>
            </a:r>
            <a:endParaRPr/>
          </a:p>
          <a:p>
            <a:pPr indent="0" lvl="0" marL="0" rtl="0" algn="l">
              <a:lnSpc>
                <a:spcPct val="100000"/>
              </a:lnSpc>
              <a:spcBef>
                <a:spcPts val="0"/>
              </a:spcBef>
              <a:spcAft>
                <a:spcPts val="0"/>
              </a:spcAft>
              <a:buClr>
                <a:srgbClr val="232F3E"/>
              </a:buClr>
              <a:buSzPts val="1800"/>
              <a:buNone/>
            </a:pPr>
            <a:r>
              <a:rPr lang="en-US" sz="1800"/>
              <a:t>}</a:t>
            </a:r>
            <a:endParaRPr/>
          </a:p>
          <a:p>
            <a:pPr indent="0" lvl="0" marL="0" rtl="0" algn="l">
              <a:lnSpc>
                <a:spcPct val="100000"/>
              </a:lnSpc>
              <a:spcBef>
                <a:spcPts val="0"/>
              </a:spcBef>
              <a:spcAft>
                <a:spcPts val="0"/>
              </a:spcAft>
              <a:buClr>
                <a:srgbClr val="232F3E"/>
              </a:buClr>
              <a:buSzPts val="1800"/>
              <a:buNone/>
            </a:pPr>
            <a:r>
              <a:t/>
            </a:r>
            <a:endParaRPr sz="1800"/>
          </a:p>
        </p:txBody>
      </p:sp>
      <p:sp>
        <p:nvSpPr>
          <p:cNvPr id="2334" name="Google Shape;2334;p229"/>
          <p:cNvSpPr txBox="1"/>
          <p:nvPr/>
        </p:nvSpPr>
        <p:spPr>
          <a:xfrm>
            <a:off x="6954120" y="3700143"/>
            <a:ext cx="4271664" cy="646331"/>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lay"/>
                <a:ea typeface="Play"/>
                <a:cs typeface="Play"/>
                <a:sym typeface="Play"/>
              </a:rPr>
              <a:t>Allow account B to take any S3 action on the DOC-EXAMPLE-BUCKET.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0" name="Google Shape;2340;p23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Activity: Examining IAM Policies</a:t>
            </a:r>
            <a:endParaRPr/>
          </a:p>
        </p:txBody>
      </p:sp>
      <p:pic>
        <p:nvPicPr>
          <p:cNvPr id="2341" name="Google Shape;2341;p230"/>
          <p:cNvPicPr preferRelativeResize="0"/>
          <p:nvPr/>
        </p:nvPicPr>
        <p:blipFill rotWithShape="1">
          <a:blip r:embed="rId3">
            <a:alphaModFix/>
          </a:blip>
          <a:srcRect b="0" l="0" r="0" t="0"/>
          <a:stretch/>
        </p:blipFill>
        <p:spPr>
          <a:xfrm>
            <a:off x="835529" y="3241213"/>
            <a:ext cx="2777117" cy="2045625"/>
          </a:xfrm>
          <a:prstGeom prst="rect">
            <a:avLst/>
          </a:prstGeom>
          <a:noFill/>
          <a:ln>
            <a:noFill/>
          </a:ln>
        </p:spPr>
      </p:pic>
      <p:sp>
        <p:nvSpPr>
          <p:cNvPr id="2342" name="Google Shape;2342;p23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IAM policy statements are presented on the following 3 slides.</a:t>
            </a:r>
            <a:endParaRPr/>
          </a:p>
          <a:p>
            <a:pPr indent="-228600" lvl="0" marL="228600" rtl="0" algn="l">
              <a:lnSpc>
                <a:spcPct val="100000"/>
              </a:lnSpc>
              <a:spcBef>
                <a:spcPts val="1200"/>
              </a:spcBef>
              <a:spcAft>
                <a:spcPts val="0"/>
              </a:spcAft>
              <a:buClr>
                <a:srgbClr val="232F3E"/>
              </a:buClr>
              <a:buSzPts val="2800"/>
              <a:buChar char="•"/>
            </a:pPr>
            <a:r>
              <a:rPr lang="en-US"/>
              <a:t>Answer the questions as they relate to each IAM policy.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8" name="Google Shape;2348;p23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Activity: IAM policy analysis (1 of 3)</a:t>
            </a:r>
            <a:endParaRPr/>
          </a:p>
        </p:txBody>
      </p:sp>
      <p:sp>
        <p:nvSpPr>
          <p:cNvPr id="2349" name="Google Shape;2349;p231"/>
          <p:cNvSpPr txBox="1"/>
          <p:nvPr/>
        </p:nvSpPr>
        <p:spPr>
          <a:xfrm>
            <a:off x="362712" y="1051560"/>
            <a:ext cx="11466576" cy="3456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Consider this IAM policy, and then answer the questions as they are presented.</a:t>
            </a:r>
            <a:endParaRPr b="0" i="0" sz="1600" u="none" cap="none" strike="noStrike">
              <a:solidFill>
                <a:schemeClr val="lt1"/>
              </a:solidFill>
              <a:latin typeface="Arial"/>
              <a:ea typeface="Arial"/>
              <a:cs typeface="Arial"/>
              <a:sym typeface="Arial"/>
            </a:endParaRPr>
          </a:p>
        </p:txBody>
      </p:sp>
      <p:sp>
        <p:nvSpPr>
          <p:cNvPr id="2350" name="Google Shape;2350;p231"/>
          <p:cNvSpPr txBox="1"/>
          <p:nvPr/>
        </p:nvSpPr>
        <p:spPr>
          <a:xfrm>
            <a:off x="365760" y="1554480"/>
            <a:ext cx="4800600" cy="252992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"Version":"2012-10-17",</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"Statement":{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"Effect":"Allow",</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"Action":[</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"iam:Get*",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"iam:List*"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"Resource":"*"</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b="0" i="0" sz="1600" u="none" cap="none" strike="noStrike">
              <a:solidFill>
                <a:schemeClr val="dk2"/>
              </a:solidFill>
              <a:latin typeface="Droid Sans Mono"/>
              <a:ea typeface="Droid Sans Mono"/>
              <a:cs typeface="Droid Sans Mono"/>
              <a:sym typeface="Droid Sans Mono"/>
            </a:endParaRPr>
          </a:p>
        </p:txBody>
      </p:sp>
      <p:sp>
        <p:nvSpPr>
          <p:cNvPr id="2351" name="Google Shape;2351;p231"/>
          <p:cNvSpPr txBox="1"/>
          <p:nvPr/>
        </p:nvSpPr>
        <p:spPr>
          <a:xfrm>
            <a:off x="5428488" y="1554480"/>
            <a:ext cx="6400800" cy="3370153"/>
          </a:xfrm>
          <a:prstGeom prst="rect">
            <a:avLst/>
          </a:prstGeom>
          <a:solidFill>
            <a:srgbClr val="F1F3F3"/>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91425">
            <a:spAutoFit/>
          </a:bodyPr>
          <a:lstStyle/>
          <a:p>
            <a:pPr indent="-228600" lvl="0" marL="228600" marR="0" rtl="0" algn="l">
              <a:lnSpc>
                <a:spcPct val="100000"/>
              </a:lnSpc>
              <a:spcBef>
                <a:spcPts val="0"/>
              </a:spcBef>
              <a:spcAft>
                <a:spcPts val="0"/>
              </a:spcAft>
              <a:buClr>
                <a:srgbClr val="000000"/>
              </a:buClr>
              <a:buSzPts val="1600"/>
              <a:buFont typeface="Play"/>
              <a:buAutoNum type="arabicPeriod"/>
            </a:pPr>
            <a:r>
              <a:rPr b="0" i="0" lang="en-US" sz="1600" u="none" cap="none" strike="noStrike">
                <a:solidFill>
                  <a:srgbClr val="000000"/>
                </a:solidFill>
                <a:latin typeface="Play"/>
                <a:ea typeface="Play"/>
                <a:cs typeface="Play"/>
                <a:sym typeface="Play"/>
              </a:rPr>
              <a:t>Which AWS service does this policy grant access to?</a:t>
            </a:r>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a:t>
            </a:r>
            <a:r>
              <a:rPr b="0" i="0" lang="en-US" sz="1600" u="none" cap="none" strike="noStrike">
                <a:solidFill>
                  <a:srgbClr val="C9208A"/>
                </a:solidFill>
                <a:latin typeface="Play"/>
                <a:ea typeface="Play"/>
                <a:cs typeface="Play"/>
                <a:sym typeface="Play"/>
              </a:rPr>
              <a:t> The IAM service.</a:t>
            </a:r>
            <a:endParaRPr/>
          </a:p>
          <a:p>
            <a:pPr indent="-228600" lvl="0" marL="228600" marR="0" rtl="0" algn="l">
              <a:lnSpc>
                <a:spcPct val="100000"/>
              </a:lnSpc>
              <a:spcBef>
                <a:spcPts val="1200"/>
              </a:spcBef>
              <a:spcAft>
                <a:spcPts val="0"/>
              </a:spcAft>
              <a:buClr>
                <a:srgbClr val="000000"/>
              </a:buClr>
              <a:buSzPts val="1600"/>
              <a:buFont typeface="Play"/>
              <a:buAutoNum type="arabicPeriod"/>
            </a:pPr>
            <a:r>
              <a:rPr b="0" i="0" lang="en-US" sz="1600" u="none" cap="none" strike="noStrike">
                <a:solidFill>
                  <a:srgbClr val="000000"/>
                </a:solidFill>
                <a:latin typeface="Play"/>
                <a:ea typeface="Play"/>
                <a:cs typeface="Play"/>
                <a:sym typeface="Play"/>
              </a:rPr>
              <a:t>Does the policy allow the user to create an IAM user, group, policy, or role?</a:t>
            </a:r>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No. Access is limited to </a:t>
            </a:r>
            <a:r>
              <a:rPr b="0" i="1" lang="en-US" sz="1600" u="none" cap="none" strike="noStrike">
                <a:solidFill>
                  <a:srgbClr val="C9208A"/>
                </a:solidFill>
                <a:latin typeface="Play"/>
                <a:ea typeface="Play"/>
                <a:cs typeface="Play"/>
                <a:sym typeface="Play"/>
              </a:rPr>
              <a:t>get</a:t>
            </a:r>
            <a:r>
              <a:rPr b="0" i="0" lang="en-US" sz="1600" u="none" cap="none" strike="noStrike">
                <a:solidFill>
                  <a:srgbClr val="C9208A"/>
                </a:solidFill>
                <a:latin typeface="Play"/>
                <a:ea typeface="Play"/>
                <a:cs typeface="Play"/>
                <a:sym typeface="Play"/>
              </a:rPr>
              <a:t> and </a:t>
            </a:r>
            <a:r>
              <a:rPr b="0" i="1" lang="en-US" sz="1600" u="none" cap="none" strike="noStrike">
                <a:solidFill>
                  <a:srgbClr val="C9208A"/>
                </a:solidFill>
                <a:latin typeface="Play"/>
                <a:ea typeface="Play"/>
                <a:cs typeface="Play"/>
                <a:sym typeface="Play"/>
              </a:rPr>
              <a:t>list</a:t>
            </a:r>
            <a:r>
              <a:rPr b="0" i="0" lang="en-US" sz="1600" u="none" cap="none" strike="noStrike">
                <a:solidFill>
                  <a:srgbClr val="C9208A"/>
                </a:solidFill>
                <a:latin typeface="Play"/>
                <a:ea typeface="Play"/>
                <a:cs typeface="Play"/>
                <a:sym typeface="Play"/>
              </a:rPr>
              <a:t> requests. The policy effectively grants read-only permissions.</a:t>
            </a:r>
            <a:endParaRPr/>
          </a:p>
          <a:p>
            <a:pPr indent="-228600" lvl="0" marL="228600" marR="0" rtl="0" algn="l">
              <a:lnSpc>
                <a:spcPct val="100000"/>
              </a:lnSpc>
              <a:spcBef>
                <a:spcPts val="1200"/>
              </a:spcBef>
              <a:spcAft>
                <a:spcPts val="0"/>
              </a:spcAft>
              <a:buClr>
                <a:srgbClr val="000000"/>
              </a:buClr>
              <a:buSzPts val="1600"/>
              <a:buFont typeface="Play"/>
              <a:buAutoNum type="arabicPeriod"/>
            </a:pPr>
            <a:r>
              <a:rPr b="0" i="0" lang="en-US" sz="1600">
                <a:solidFill>
                  <a:srgbClr val="000000"/>
                </a:solidFill>
                <a:latin typeface="Play"/>
                <a:ea typeface="Play"/>
                <a:cs typeface="Play"/>
                <a:sym typeface="Play"/>
              </a:rPr>
              <a:t>What are at least three specific actions that the iam:Get* action allows?</a:t>
            </a:r>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iam:Get* allows actions such as GetGroup, GetPolicy, and GetRole.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57" name="Google Shape;2357;p23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Activity: IAM policy analysis (2 of 3)</a:t>
            </a:r>
            <a:endParaRPr/>
          </a:p>
        </p:txBody>
      </p:sp>
      <p:sp>
        <p:nvSpPr>
          <p:cNvPr id="2358" name="Google Shape;2358;p232"/>
          <p:cNvSpPr txBox="1"/>
          <p:nvPr/>
        </p:nvSpPr>
        <p:spPr>
          <a:xfrm>
            <a:off x="362712" y="1051560"/>
            <a:ext cx="11466576" cy="3456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Consider this IAM policy, and then answer the questions as they are presented.</a:t>
            </a:r>
            <a:endParaRPr b="0" i="0" sz="1600" u="none" cap="none" strike="noStrike">
              <a:solidFill>
                <a:schemeClr val="lt1"/>
              </a:solidFill>
              <a:latin typeface="Arial"/>
              <a:ea typeface="Arial"/>
              <a:cs typeface="Arial"/>
              <a:sym typeface="Arial"/>
            </a:endParaRPr>
          </a:p>
        </p:txBody>
      </p:sp>
      <p:sp>
        <p:nvSpPr>
          <p:cNvPr descr="Code snippet from IAM policy. See description in slide notes." id="2359" name="Google Shape;2359;p232"/>
          <p:cNvSpPr txBox="1"/>
          <p:nvPr/>
        </p:nvSpPr>
        <p:spPr>
          <a:xfrm>
            <a:off x="365760" y="1554480"/>
            <a:ext cx="4800600" cy="452431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"Version":"2012-10-17",</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"Statement":[{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"Effect":"Allow", "Action":"ec2:TerminateInstances",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"Resource":"*"</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"Effect":"Deny",</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"Action":"ec2:TerminateInstances",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"Condition":{</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"NotIpAddress":{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"aws:SourceIp":[</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"192.0.2.0/24",</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"203.0.113.0/24"</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"Resource":"*"</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a:p>
        </p:txBody>
      </p:sp>
      <p:sp>
        <p:nvSpPr>
          <p:cNvPr id="2360" name="Google Shape;2360;p232"/>
          <p:cNvSpPr txBox="1"/>
          <p:nvPr/>
        </p:nvSpPr>
        <p:spPr>
          <a:xfrm>
            <a:off x="5428488" y="1553144"/>
            <a:ext cx="6400800" cy="3616375"/>
          </a:xfrm>
          <a:prstGeom prst="rect">
            <a:avLst/>
          </a:prstGeom>
          <a:solidFill>
            <a:srgbClr val="F1F3F3"/>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91425">
            <a:spAutoFit/>
          </a:bodyPr>
          <a:lstStyle/>
          <a:p>
            <a:pPr indent="-228600" lvl="0" marL="228600" marR="0" rtl="0" algn="l">
              <a:lnSpc>
                <a:spcPct val="100000"/>
              </a:lnSpc>
              <a:spcBef>
                <a:spcPts val="0"/>
              </a:spcBef>
              <a:spcAft>
                <a:spcPts val="0"/>
              </a:spcAft>
              <a:buClr>
                <a:srgbClr val="000000"/>
              </a:buClr>
              <a:buSzPts val="1600"/>
              <a:buFont typeface="Play"/>
              <a:buAutoNum type="arabicPeriod"/>
            </a:pPr>
            <a:r>
              <a:rPr b="0" i="0" lang="en-US" sz="1600" u="none" cap="none" strike="noStrike">
                <a:solidFill>
                  <a:srgbClr val="000000"/>
                </a:solidFill>
                <a:latin typeface="Play"/>
                <a:ea typeface="Play"/>
                <a:cs typeface="Play"/>
                <a:sym typeface="Play"/>
              </a:rPr>
              <a:t>Does the policy allow the user to terminate any EC2 instance at any time without conditions?</a:t>
            </a:r>
            <a:endParaRPr/>
          </a:p>
          <a:p>
            <a:pPr indent="0" lvl="0"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a:t>
            </a:r>
            <a:r>
              <a:rPr b="0" i="0" lang="en-US" sz="1600" u="none" cap="none" strike="noStrike">
                <a:solidFill>
                  <a:srgbClr val="C9208A"/>
                </a:solidFill>
                <a:latin typeface="Play"/>
                <a:ea typeface="Play"/>
                <a:cs typeface="Play"/>
                <a:sym typeface="Play"/>
              </a:rPr>
              <a:t> No. The policy allows the action but applies a condition. </a:t>
            </a:r>
            <a:endParaRPr/>
          </a:p>
          <a:p>
            <a:pPr indent="-228600" lvl="0" marL="228600" marR="0" rtl="0" algn="l">
              <a:lnSpc>
                <a:spcPct val="100000"/>
              </a:lnSpc>
              <a:spcBef>
                <a:spcPts val="1200"/>
              </a:spcBef>
              <a:spcAft>
                <a:spcPts val="0"/>
              </a:spcAft>
              <a:buClr>
                <a:srgbClr val="000000"/>
              </a:buClr>
              <a:buSzPts val="1600"/>
              <a:buFont typeface="Play"/>
              <a:buAutoNum type="arabicPeriod" startAt="2"/>
            </a:pPr>
            <a:r>
              <a:rPr b="0" i="0" lang="en-US" sz="1600" u="none" cap="none" strike="noStrike">
                <a:solidFill>
                  <a:srgbClr val="000000"/>
                </a:solidFill>
                <a:latin typeface="Play"/>
                <a:ea typeface="Play"/>
                <a:cs typeface="Play"/>
                <a:sym typeface="Play"/>
              </a:rPr>
              <a:t>Does the policy allow</a:t>
            </a:r>
            <a:r>
              <a:rPr b="0" i="0" lang="en-US" sz="1600" u="none" cap="none" strike="noStrike">
                <a:solidFill>
                  <a:srgbClr val="000000"/>
                </a:solidFill>
                <a:latin typeface="Play"/>
                <a:ea typeface="Play"/>
                <a:cs typeface="Play"/>
                <a:sym typeface="Play"/>
              </a:rPr>
              <a:t> the user to terminate an EC2 instance from anywhere?</a:t>
            </a:r>
            <a:endParaRPr b="0" i="0" sz="1600" u="none" cap="none" strike="noStrike">
              <a:solidFill>
                <a:srgbClr val="000000"/>
              </a:solidFill>
              <a:latin typeface="Play"/>
              <a:ea typeface="Play"/>
              <a:cs typeface="Play"/>
              <a:sym typeface="Play"/>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No. The call must come from one of the two IP address ranges that are specified in </a:t>
            </a:r>
            <a:r>
              <a:rPr b="0" i="1" lang="en-US" sz="1600" u="none" cap="none" strike="noStrike">
                <a:solidFill>
                  <a:srgbClr val="C9208A"/>
                </a:solidFill>
                <a:latin typeface="Play"/>
                <a:ea typeface="Play"/>
                <a:cs typeface="Play"/>
                <a:sym typeface="Play"/>
              </a:rPr>
              <a:t>aws:SourceIp</a:t>
            </a:r>
            <a:r>
              <a:rPr b="0" i="0" lang="en-US" sz="1600" u="none" cap="none" strike="noStrike">
                <a:solidFill>
                  <a:srgbClr val="C9208A"/>
                </a:solidFill>
                <a:latin typeface="Play"/>
                <a:ea typeface="Play"/>
                <a:cs typeface="Play"/>
                <a:sym typeface="Play"/>
              </a:rPr>
              <a:t>.</a:t>
            </a:r>
            <a:endParaRPr/>
          </a:p>
          <a:p>
            <a:pPr indent="-228600" lvl="0" marL="228600" marR="0" rtl="0" algn="l">
              <a:lnSpc>
                <a:spcPct val="100000"/>
              </a:lnSpc>
              <a:spcBef>
                <a:spcPts val="1200"/>
              </a:spcBef>
              <a:spcAft>
                <a:spcPts val="0"/>
              </a:spcAft>
              <a:buClr>
                <a:srgbClr val="000000"/>
              </a:buClr>
              <a:buSzPts val="1600"/>
              <a:buFont typeface="Play"/>
              <a:buAutoNum type="arabicPeriod" startAt="2"/>
            </a:pPr>
            <a:r>
              <a:rPr b="0" i="0" lang="en-US" sz="1600" u="none" cap="none" strike="noStrike">
                <a:solidFill>
                  <a:srgbClr val="000000"/>
                </a:solidFill>
                <a:latin typeface="Play"/>
                <a:ea typeface="Play"/>
                <a:cs typeface="Play"/>
                <a:sym typeface="Play"/>
              </a:rPr>
              <a:t>If the user’s IP address is 192.0.2.243, could they terminate an EC2 instance according to this policy?</a:t>
            </a:r>
            <a:endParaRPr/>
          </a:p>
          <a:p>
            <a:pPr indent="0" lvl="0"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Yes, because the 192.0.2.0/24 IP address range includes addresses 192.0.2.0 through 192.0.2.255. </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2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6" name="Google Shape;2366;p23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Activity: IAM policy analysis (3 of 3)</a:t>
            </a:r>
            <a:endParaRPr/>
          </a:p>
        </p:txBody>
      </p:sp>
      <p:sp>
        <p:nvSpPr>
          <p:cNvPr id="2367" name="Google Shape;2367;p233"/>
          <p:cNvSpPr txBox="1"/>
          <p:nvPr/>
        </p:nvSpPr>
        <p:spPr>
          <a:xfrm>
            <a:off x="362712" y="1051560"/>
            <a:ext cx="11466576" cy="3456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Consider this IAM policy, and then answer the questions as they are presented.</a:t>
            </a:r>
            <a:endParaRPr b="0" i="0" sz="1600" u="none" cap="none" strike="noStrike">
              <a:solidFill>
                <a:schemeClr val="lt1"/>
              </a:solidFill>
              <a:latin typeface="Arial"/>
              <a:ea typeface="Arial"/>
              <a:cs typeface="Arial"/>
              <a:sym typeface="Arial"/>
            </a:endParaRPr>
          </a:p>
        </p:txBody>
      </p:sp>
      <p:sp>
        <p:nvSpPr>
          <p:cNvPr descr="Code snippet from IAM policy. See description in slide notes." id="2368" name="Google Shape;2368;p233"/>
          <p:cNvSpPr txBox="1"/>
          <p:nvPr/>
        </p:nvSpPr>
        <p:spPr>
          <a:xfrm>
            <a:off x="365760" y="1554480"/>
            <a:ext cx="4846320" cy="452431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"Version":"2012-10-17",</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"Statement":[{</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"Condition":{</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"StringNotEquals":{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"ec2:InstanceType":[</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"t2.micro",</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"t2.small"]</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"Resource":"arn:aws:ec2:*:*:instance/*",</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"Action":[</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"ec2:RunInstances",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"ec2:StartInstances"</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"Effect":"Deny"</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	]</a:t>
            </a:r>
            <a:endParaRPr/>
          </a:p>
          <a:p>
            <a:pPr indent="0" lvl="0" marL="0" marR="0" rtl="0" algn="l">
              <a:lnSpc>
                <a:spcPct val="90000"/>
              </a:lnSpc>
              <a:spcBef>
                <a:spcPts val="0"/>
              </a:spcBef>
              <a:spcAft>
                <a:spcPts val="0"/>
              </a:spcAft>
              <a:buNone/>
            </a:pPr>
            <a:r>
              <a:rPr lang="en-US" sz="1600">
                <a:solidFill>
                  <a:schemeClr val="dk2"/>
                </a:solidFill>
                <a:latin typeface="Droid Sans Mono"/>
                <a:ea typeface="Droid Sans Mono"/>
                <a:cs typeface="Droid Sans Mono"/>
                <a:sym typeface="Droid Sans Mono"/>
              </a:rPr>
              <a:t>}</a:t>
            </a:r>
            <a:endParaRPr/>
          </a:p>
        </p:txBody>
      </p:sp>
      <p:sp>
        <p:nvSpPr>
          <p:cNvPr id="2369" name="Google Shape;2369;p233"/>
          <p:cNvSpPr txBox="1"/>
          <p:nvPr/>
        </p:nvSpPr>
        <p:spPr>
          <a:xfrm>
            <a:off x="5428488" y="1554480"/>
            <a:ext cx="6400800" cy="4847481"/>
          </a:xfrm>
          <a:prstGeom prst="rect">
            <a:avLst/>
          </a:prstGeom>
          <a:solidFill>
            <a:srgbClr val="F1F3F3"/>
          </a:solidFill>
          <a:ln cap="flat" cmpd="sng" w="12700">
            <a:solidFill>
              <a:srgbClr val="232F3E"/>
            </a:solidFill>
            <a:prstDash val="solid"/>
            <a:round/>
            <a:headEnd len="sm" w="sm" type="none"/>
            <a:tailEnd len="sm" w="sm" type="none"/>
          </a:ln>
          <a:effectLst>
            <a:outerShdw blurRad="63500" rotWithShape="0" dir="2700016" dist="53881">
              <a:srgbClr val="000000">
                <a:alpha val="24705"/>
              </a:srgbClr>
            </a:outerShdw>
          </a:effectLst>
        </p:spPr>
        <p:txBody>
          <a:bodyPr anchorCtr="0" anchor="t" bIns="45700" lIns="91425" spcFirstLastPara="1" rIns="91425" wrap="square" tIns="91425">
            <a:spAutoFit/>
          </a:bodyPr>
          <a:lstStyle/>
          <a:p>
            <a:pPr indent="-228600" lvl="0" marL="228600" marR="0" rtl="0" algn="l">
              <a:lnSpc>
                <a:spcPct val="100000"/>
              </a:lnSpc>
              <a:spcBef>
                <a:spcPts val="0"/>
              </a:spcBef>
              <a:spcAft>
                <a:spcPts val="0"/>
              </a:spcAft>
              <a:buClr>
                <a:srgbClr val="000000"/>
              </a:buClr>
              <a:buSzPts val="1600"/>
              <a:buFont typeface="Play"/>
              <a:buAutoNum type="arabicPeriod"/>
            </a:pPr>
            <a:r>
              <a:rPr b="0" i="0" lang="en-US" sz="1600" u="none" cap="none" strike="noStrike">
                <a:solidFill>
                  <a:srgbClr val="000000"/>
                </a:solidFill>
                <a:latin typeface="Play"/>
                <a:ea typeface="Play"/>
                <a:cs typeface="Play"/>
                <a:sym typeface="Play"/>
              </a:rPr>
              <a:t>What actions does the policy allow?</a:t>
            </a:r>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a:t>
            </a:r>
            <a:r>
              <a:rPr b="0" i="0" lang="en-US" sz="1600" u="none" cap="none" strike="noStrike">
                <a:solidFill>
                  <a:srgbClr val="C9208A"/>
                </a:solidFill>
                <a:latin typeface="Play"/>
                <a:ea typeface="Play"/>
                <a:cs typeface="Play"/>
                <a:sym typeface="Play"/>
              </a:rPr>
              <a:t> It doesn’t allow any actions. The effect is to </a:t>
            </a:r>
            <a:r>
              <a:rPr b="0" i="1" lang="en-US" sz="1600" u="none" cap="none" strike="noStrike">
                <a:solidFill>
                  <a:srgbClr val="C9208A"/>
                </a:solidFill>
                <a:latin typeface="Play"/>
                <a:ea typeface="Play"/>
                <a:cs typeface="Play"/>
                <a:sym typeface="Play"/>
              </a:rPr>
              <a:t>deny</a:t>
            </a:r>
            <a:r>
              <a:rPr b="0" i="0" lang="en-US" sz="1600" u="none" cap="none" strike="noStrike">
                <a:solidFill>
                  <a:srgbClr val="C9208A"/>
                </a:solidFill>
                <a:latin typeface="Play"/>
                <a:ea typeface="Play"/>
                <a:cs typeface="Play"/>
                <a:sym typeface="Play"/>
              </a:rPr>
              <a:t>.</a:t>
            </a:r>
            <a:endParaRPr b="0" i="0" sz="1600" u="none" cap="none" strike="noStrike">
              <a:solidFill>
                <a:srgbClr val="C9208A"/>
              </a:solidFill>
              <a:latin typeface="Play"/>
              <a:ea typeface="Play"/>
              <a:cs typeface="Play"/>
              <a:sym typeface="Play"/>
            </a:endParaRPr>
          </a:p>
          <a:p>
            <a:pPr indent="-228600" lvl="0" marL="228600" marR="0" rtl="0" algn="l">
              <a:lnSpc>
                <a:spcPct val="100000"/>
              </a:lnSpc>
              <a:spcBef>
                <a:spcPts val="1200"/>
              </a:spcBef>
              <a:spcAft>
                <a:spcPts val="0"/>
              </a:spcAft>
              <a:buClr>
                <a:srgbClr val="000000"/>
              </a:buClr>
              <a:buSzPts val="1600"/>
              <a:buFont typeface="Play"/>
              <a:buAutoNum type="arabicPeriod"/>
            </a:pPr>
            <a:r>
              <a:rPr b="0" i="0" lang="en-US" sz="1600" u="none" cap="none" strike="noStrike">
                <a:solidFill>
                  <a:srgbClr val="000000"/>
                </a:solidFill>
                <a:latin typeface="Play"/>
                <a:ea typeface="Play"/>
                <a:cs typeface="Play"/>
                <a:sym typeface="Play"/>
              </a:rPr>
              <a:t>If the policy</a:t>
            </a:r>
            <a:r>
              <a:rPr b="0" i="0" lang="en-US" sz="1600" u="none" cap="none" strike="noStrike">
                <a:solidFill>
                  <a:srgbClr val="000000"/>
                </a:solidFill>
                <a:latin typeface="Play"/>
                <a:ea typeface="Play"/>
                <a:cs typeface="Play"/>
                <a:sym typeface="Play"/>
              </a:rPr>
              <a:t> also included the following statement, what would be the impact?</a:t>
            </a:r>
            <a:endParaRPr b="0" i="0" sz="1600">
              <a:solidFill>
                <a:srgbClr val="000000"/>
              </a:solidFill>
              <a:latin typeface="Play"/>
              <a:ea typeface="Play"/>
              <a:cs typeface="Play"/>
              <a:sym typeface="Play"/>
            </a:endParaRPr>
          </a:p>
          <a:p>
            <a:pPr indent="0" lvl="0" marL="228600" marR="0" rtl="0" algn="l">
              <a:lnSpc>
                <a:spcPct val="100000"/>
              </a:lnSpc>
              <a:spcBef>
                <a:spcPts val="600"/>
              </a:spcBef>
              <a:spcAft>
                <a:spcPts val="0"/>
              </a:spcAft>
              <a:buClr>
                <a:srgbClr val="000000"/>
              </a:buClr>
              <a:buSzPts val="1600"/>
              <a:buFont typeface="Arial"/>
              <a:buNone/>
            </a:pPr>
            <a:r>
              <a:rPr b="0" i="0" lang="en-US" sz="1600" u="none" cap="none" strike="noStrike">
                <a:solidFill>
                  <a:srgbClr val="000000"/>
                </a:solidFill>
                <a:latin typeface="Play"/>
                <a:ea typeface="Play"/>
                <a:cs typeface="Play"/>
                <a:sym typeface="Play"/>
              </a:rPr>
              <a:t>	{</a:t>
            </a:r>
            <a:endParaRPr/>
          </a:p>
          <a:p>
            <a:pPr indent="0" lvl="1" marL="228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Play"/>
                <a:ea typeface="Play"/>
                <a:cs typeface="Play"/>
                <a:sym typeface="Play"/>
              </a:rPr>
              <a:t>		"Effect": "Allow",</a:t>
            </a:r>
            <a:endParaRPr/>
          </a:p>
          <a:p>
            <a:pPr indent="0" lvl="1" marL="228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Play"/>
                <a:ea typeface="Play"/>
                <a:cs typeface="Play"/>
                <a:sym typeface="Play"/>
              </a:rPr>
              <a:t> 		"Action": "ec2:*"</a:t>
            </a:r>
            <a:endParaRPr/>
          </a:p>
          <a:p>
            <a:pPr indent="0" lvl="1" marL="2286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Play"/>
                <a:ea typeface="Play"/>
                <a:cs typeface="Play"/>
                <a:sym typeface="Play"/>
              </a:rPr>
              <a:t>	}</a:t>
            </a:r>
            <a:endParaRPr/>
          </a:p>
          <a:p>
            <a:pPr indent="0" lvl="1" marL="228600" marR="0" rtl="0" algn="l">
              <a:lnSpc>
                <a:spcPct val="100000"/>
              </a:lnSpc>
              <a:spcBef>
                <a:spcPts val="6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The policy would allow full access to Amazon EC2. However, the policy would only allow a user to launch or start EC2 instances of type t2.micro or t2.small. The </a:t>
            </a:r>
            <a:r>
              <a:rPr b="0" i="0" lang="en-US" sz="1600" u="none" cap="none" strike="noStrike">
                <a:solidFill>
                  <a:srgbClr val="CD3594"/>
                </a:solidFill>
                <a:latin typeface="Play"/>
                <a:ea typeface="Play"/>
                <a:cs typeface="Play"/>
                <a:sym typeface="Play"/>
              </a:rPr>
              <a:t>allow would be independent of the deny statement with its conditions.</a:t>
            </a:r>
            <a:endParaRPr b="0" i="0" sz="1600" u="none" cap="none" strike="noStrike">
              <a:solidFill>
                <a:srgbClr val="CD3594"/>
              </a:solidFill>
              <a:latin typeface="Play"/>
              <a:ea typeface="Play"/>
              <a:cs typeface="Play"/>
              <a:sym typeface="Play"/>
            </a:endParaRPr>
          </a:p>
          <a:p>
            <a:pPr indent="-228600" lvl="0" marL="228600" marR="0" rtl="0" algn="l">
              <a:lnSpc>
                <a:spcPct val="100000"/>
              </a:lnSpc>
              <a:spcBef>
                <a:spcPts val="1200"/>
              </a:spcBef>
              <a:spcAft>
                <a:spcPts val="0"/>
              </a:spcAft>
              <a:buClr>
                <a:srgbClr val="000000"/>
              </a:buClr>
              <a:buSzPts val="1600"/>
              <a:buFont typeface="Play"/>
              <a:buAutoNum type="arabicPeriod" startAt="3"/>
            </a:pPr>
            <a:r>
              <a:rPr b="0" i="0" lang="en-US" sz="1600" u="none" cap="none" strike="noStrike">
                <a:solidFill>
                  <a:srgbClr val="000000"/>
                </a:solidFill>
                <a:latin typeface="Play"/>
                <a:ea typeface="Play"/>
                <a:cs typeface="Play"/>
                <a:sym typeface="Play"/>
              </a:rPr>
              <a:t>If the policy included the statement from question 2, would the user be able to terminate an m3.xlarge instance </a:t>
            </a:r>
            <a:r>
              <a:rPr b="0" i="0" lang="en-US" sz="1600">
                <a:solidFill>
                  <a:srgbClr val="000000"/>
                </a:solidFill>
                <a:latin typeface="Play"/>
                <a:ea typeface="Play"/>
                <a:cs typeface="Play"/>
                <a:sym typeface="Play"/>
              </a:rPr>
              <a:t>in the account?</a:t>
            </a:r>
            <a:endParaRPr b="0" i="0" sz="1600" u="none" cap="none" strike="noStrike">
              <a:solidFill>
                <a:srgbClr val="000000"/>
              </a:solidFill>
              <a:latin typeface="Play"/>
              <a:ea typeface="Play"/>
              <a:cs typeface="Play"/>
              <a:sym typeface="Play"/>
            </a:endParaRPr>
          </a:p>
          <a:p>
            <a:pPr indent="0" lvl="1" marL="228600" marR="0" rtl="0" algn="l">
              <a:lnSpc>
                <a:spcPct val="100000"/>
              </a:lnSpc>
              <a:spcBef>
                <a:spcPts val="1200"/>
              </a:spcBef>
              <a:spcAft>
                <a:spcPts val="0"/>
              </a:spcAft>
              <a:buClr>
                <a:srgbClr val="C9208A"/>
              </a:buClr>
              <a:buSzPts val="1600"/>
              <a:buFont typeface="Arial"/>
              <a:buNone/>
            </a:pPr>
            <a:r>
              <a:rPr b="0" i="0" lang="en-US" sz="1600" u="none" cap="none" strike="noStrike">
                <a:solidFill>
                  <a:srgbClr val="C9208A"/>
                </a:solidFill>
                <a:latin typeface="Play"/>
                <a:ea typeface="Play"/>
                <a:cs typeface="Play"/>
                <a:sym typeface="Play"/>
              </a:rPr>
              <a:t>Answer</a:t>
            </a:r>
            <a:r>
              <a:rPr b="1" i="0" lang="en-US" sz="1600" u="none" cap="none" strike="noStrike">
                <a:solidFill>
                  <a:srgbClr val="C9208A"/>
                </a:solidFill>
                <a:latin typeface="Play"/>
                <a:ea typeface="Play"/>
                <a:cs typeface="Play"/>
                <a:sym typeface="Play"/>
              </a:rPr>
              <a:t>: </a:t>
            </a:r>
            <a:r>
              <a:rPr b="0" i="0" lang="en-US" sz="1600" u="none" cap="none" strike="noStrike">
                <a:solidFill>
                  <a:srgbClr val="C9208A"/>
                </a:solidFill>
                <a:latin typeface="Play"/>
                <a:ea typeface="Play"/>
                <a:cs typeface="Play"/>
                <a:sym typeface="Play"/>
              </a:rPr>
              <a:t>Yes. The policy would only deny running or starting a t2.micro or t2.small instance.</a:t>
            </a:r>
            <a:endParaRPr b="0" i="0" sz="1600" u="none" cap="none" strike="noStrike">
              <a:solidFill>
                <a:srgbClr val="00000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2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5" name="Google Shape;2375;p23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Parts of an IAM policy</a:t>
            </a:r>
            <a:endParaRPr/>
          </a:p>
        </p:txBody>
      </p:sp>
      <p:pic>
        <p:nvPicPr>
          <p:cNvPr id="2376" name="Google Shape;2376;p23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2377" name="Google Shape;2377;p23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IAM policies are stored as JSON documents. Each statement includes information about a single permission.</a:t>
            </a:r>
            <a:endParaRPr/>
          </a:p>
          <a:p>
            <a:pPr indent="-228600" lvl="0" marL="228600" rtl="0" algn="l">
              <a:lnSpc>
                <a:spcPct val="100000"/>
              </a:lnSpc>
              <a:spcBef>
                <a:spcPts val="1200"/>
              </a:spcBef>
              <a:spcAft>
                <a:spcPts val="0"/>
              </a:spcAft>
              <a:buClr>
                <a:srgbClr val="232F3E"/>
              </a:buClr>
              <a:buSzPts val="2800"/>
              <a:buChar char="•"/>
            </a:pPr>
            <a:r>
              <a:rPr lang="en-US"/>
              <a:t>Key elements of an IAM policy statement include the effect, action, and resources. Together, these elements determine policy permissions.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3" name="Google Shape;2383;p23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Exploring AWS Identity and Access Management (IAM) (Exploring IAM lab)</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9" name="Google Shape;2389;p23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Exploring IAM lab tasks:</a:t>
            </a:r>
            <a:endParaRPr/>
          </a:p>
        </p:txBody>
      </p:sp>
      <p:sp>
        <p:nvSpPr>
          <p:cNvPr id="2390" name="Google Shape;2390;p23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perform the following main tasks:</a:t>
            </a:r>
            <a:endParaRPr/>
          </a:p>
          <a:p>
            <a:pPr indent="-228600" lvl="1" marL="457200" rtl="0" algn="l">
              <a:lnSpc>
                <a:spcPct val="100000"/>
              </a:lnSpc>
              <a:spcBef>
                <a:spcPts val="1200"/>
              </a:spcBef>
              <a:spcAft>
                <a:spcPts val="0"/>
              </a:spcAft>
              <a:buClr>
                <a:srgbClr val="232F3E"/>
              </a:buClr>
              <a:buSzPts val="2400"/>
              <a:buChar char="•"/>
            </a:pPr>
            <a:r>
              <a:rPr lang="en-US"/>
              <a:t>Experiment with IAM policies</a:t>
            </a:r>
            <a:endParaRPr/>
          </a:p>
          <a:p>
            <a:pPr indent="-228600" lvl="1" marL="457200" rtl="0" algn="l">
              <a:lnSpc>
                <a:spcPct val="100000"/>
              </a:lnSpc>
              <a:spcBef>
                <a:spcPts val="1200"/>
              </a:spcBef>
              <a:spcAft>
                <a:spcPts val="0"/>
              </a:spcAft>
              <a:buClr>
                <a:srgbClr val="232F3E"/>
              </a:buClr>
              <a:buSzPts val="2400"/>
              <a:buChar char="•"/>
            </a:pPr>
            <a:r>
              <a:rPr lang="en-US"/>
              <a:t>Add users to IAM groups</a:t>
            </a:r>
            <a:endParaRPr/>
          </a:p>
          <a:p>
            <a:pPr indent="-228600" lvl="1" marL="457200" rtl="0" algn="l">
              <a:lnSpc>
                <a:spcPct val="100000"/>
              </a:lnSpc>
              <a:spcBef>
                <a:spcPts val="1200"/>
              </a:spcBef>
              <a:spcAft>
                <a:spcPts val="0"/>
              </a:spcAft>
              <a:buClr>
                <a:srgbClr val="232F3E"/>
              </a:buClr>
              <a:buSzPts val="2400"/>
              <a:buChar char="•"/>
            </a:pPr>
            <a:r>
              <a:rPr lang="en-US"/>
              <a:t>Use the IAM sign-in URL</a:t>
            </a:r>
            <a:endParaRPr/>
          </a:p>
          <a:p>
            <a:pPr indent="-76200" lvl="1" marL="457200" rtl="0" algn="l">
              <a:lnSpc>
                <a:spcPct val="100000"/>
              </a:lnSpc>
              <a:spcBef>
                <a:spcPts val="1200"/>
              </a:spcBef>
              <a:spcAft>
                <a:spcPts val="0"/>
              </a:spcAft>
              <a:buClr>
                <a:srgbClr val="232F3E"/>
              </a:buClr>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6" name="Google Shape;2396;p2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Exploring IAM</a:t>
            </a:r>
            <a:endParaRPr/>
          </a:p>
        </p:txBody>
      </p:sp>
      <p:sp>
        <p:nvSpPr>
          <p:cNvPr id="2397" name="Google Shape;2397;p237"/>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Where do you access the AWS Identity and Access Management (IAM) service?</a:t>
            </a:r>
            <a:endParaRPr/>
          </a:p>
          <a:p>
            <a:pPr indent="-228600" lvl="0" marL="228600" rtl="0" algn="l">
              <a:lnSpc>
                <a:spcPct val="100000"/>
              </a:lnSpc>
              <a:spcBef>
                <a:spcPts val="1200"/>
              </a:spcBef>
              <a:spcAft>
                <a:spcPts val="0"/>
              </a:spcAft>
              <a:buClr>
                <a:srgbClr val="232F3E"/>
              </a:buClr>
              <a:buSzPts val="2800"/>
              <a:buFont typeface="Arial"/>
              <a:buChar char="•"/>
            </a:pPr>
            <a:r>
              <a:rPr lang="en-US"/>
              <a:t>What happens when a managed policy is updated?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85" name="Google Shape;1785;p193"/>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1786" name="Google Shape;1786;p193"/>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1787" name="Google Shape;1787;p193"/>
          <p:cNvSpPr txBox="1"/>
          <p:nvPr>
            <p:ph idx="2" type="body"/>
          </p:nvPr>
        </p:nvSpPr>
        <p:spPr>
          <a:xfrm>
            <a:off x="365760" y="1563624"/>
            <a:ext cx="7644384" cy="4873752"/>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Exploring AWS Identity and Access Management (IAM)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3" name="Google Shape;2403;p23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2404" name="Google Shape;2404;p23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0" name="Google Shape;2410;p2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2411" name="Google Shape;2411;p23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a:t>
            </a:r>
            <a:endParaRPr/>
          </a:p>
          <a:p>
            <a:pPr indent="-228600" lvl="1" marL="457200" rtl="0" algn="l">
              <a:lnSpc>
                <a:spcPct val="100000"/>
              </a:lnSpc>
              <a:spcBef>
                <a:spcPts val="1200"/>
              </a:spcBef>
              <a:spcAft>
                <a:spcPts val="0"/>
              </a:spcAft>
              <a:buClr>
                <a:srgbClr val="232F3E"/>
              </a:buClr>
              <a:buSzPts val="2400"/>
              <a:buChar char="•"/>
            </a:pPr>
            <a:r>
              <a:rPr lang="en-US"/>
              <a:t>Describe the security principles in the AWS Cloud.</a:t>
            </a:r>
            <a:endParaRPr/>
          </a:p>
          <a:p>
            <a:pPr indent="-228600" lvl="1" marL="457200" rtl="0" algn="l">
              <a:lnSpc>
                <a:spcPct val="100000"/>
              </a:lnSpc>
              <a:spcBef>
                <a:spcPts val="1200"/>
              </a:spcBef>
              <a:spcAft>
                <a:spcPts val="0"/>
              </a:spcAft>
              <a:buClr>
                <a:srgbClr val="232F3E"/>
              </a:buClr>
              <a:buSzPts val="2400"/>
              <a:buChar char="•"/>
            </a:pPr>
            <a:r>
              <a:rPr lang="en-US"/>
              <a:t>Explain the purpose of IAM users, groups, and roles.</a:t>
            </a:r>
            <a:endParaRPr/>
          </a:p>
          <a:p>
            <a:pPr indent="-228600" lvl="1" marL="457200" rtl="0" algn="l">
              <a:lnSpc>
                <a:spcPct val="100000"/>
              </a:lnSpc>
              <a:spcBef>
                <a:spcPts val="1200"/>
              </a:spcBef>
              <a:spcAft>
                <a:spcPts val="0"/>
              </a:spcAft>
              <a:buClr>
                <a:srgbClr val="232F3E"/>
              </a:buClr>
              <a:buSzPts val="2400"/>
              <a:buChar char="•"/>
            </a:pPr>
            <a:r>
              <a:rPr lang="en-US"/>
              <a:t>Explain how IAM policies determine permissions in an AWS account.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7" name="Google Shape;2417;p2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cafe</a:t>
            </a:r>
            <a:endParaRPr/>
          </a:p>
        </p:txBody>
      </p:sp>
      <p:sp>
        <p:nvSpPr>
          <p:cNvPr id="2418" name="Google Shape;2418;p240"/>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you as a cloud architect might advise the café based on the key cloud architect concern presented at the start of this module.</a:t>
            </a:r>
            <a:endParaRPr/>
          </a:p>
        </p:txBody>
      </p:sp>
      <p:pic>
        <p:nvPicPr>
          <p:cNvPr id="2419" name="Google Shape;2419;p240"/>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2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5" name="Google Shape;2425;p24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pic>
        <p:nvPicPr>
          <p:cNvPr id="2426" name="Google Shape;2426;p241"/>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
        <p:nvSpPr>
          <p:cNvPr id="2427" name="Google Shape;2427;p24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2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3" name="Google Shape;2433;p24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2434" name="Google Shape;2434;p24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team of developers needs access to several services and resources in a virtual private cloud (VPC) for 9 months. Team members are likely to change during the project. Which option fulfills this requirement and follows key security principles?</a:t>
            </a:r>
            <a:endParaRPr/>
          </a:p>
        </p:txBody>
      </p:sp>
      <p:sp>
        <p:nvSpPr>
          <p:cNvPr id="2435" name="Google Shape;2435;p242"/>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2436" name="Google Shape;2436;p242"/>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Team of developers likely to change</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Needs access for 9 months</a:t>
            </a:r>
            <a:endParaRPr sz="1800">
              <a:solidFill>
                <a:srgbClr val="232F3E"/>
              </a:solidFill>
              <a:latin typeface="Arial"/>
              <a:ea typeface="Arial"/>
              <a:cs typeface="Arial"/>
              <a:sym typeface="Arial"/>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Arial"/>
                <a:ea typeface="Arial"/>
                <a:cs typeface="Arial"/>
                <a:sym typeface="Arial"/>
              </a:rPr>
              <a:t>Follows key security principles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2" name="Google Shape;2442;p243"/>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2443" name="Google Shape;2443;p243"/>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a:t>
            </a:r>
            <a:r>
              <a:rPr b="1" lang="en-US"/>
              <a:t>team of developers</a:t>
            </a:r>
            <a:r>
              <a:rPr lang="en-US"/>
              <a:t> needs access to several services and resources in a virtual private cloud (VPC) for </a:t>
            </a:r>
            <a:r>
              <a:rPr b="1" lang="en-US"/>
              <a:t>9 months</a:t>
            </a:r>
            <a:r>
              <a:rPr lang="en-US"/>
              <a:t>. Which option fulfills this requirement and </a:t>
            </a:r>
            <a:r>
              <a:rPr b="1" lang="en-US"/>
              <a:t>follows key security principles</a:t>
            </a:r>
            <a:r>
              <a:rPr lang="en-US"/>
              <a:t>?</a:t>
            </a:r>
            <a:endParaRPr/>
          </a:p>
        </p:txBody>
      </p:sp>
      <p:sp>
        <p:nvSpPr>
          <p:cNvPr id="2444" name="Google Shape;2444;p243"/>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445" name="Google Shape;2445;p243"/>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sp>
        <p:nvSpPr>
          <p:cNvPr id="2446" name="Google Shape;2446;p243"/>
          <p:cNvSpPr txBox="1"/>
          <p:nvPr/>
        </p:nvSpPr>
        <p:spPr>
          <a:xfrm>
            <a:off x="2477" y="256497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2447" name="Google Shape;2447;p243"/>
          <p:cNvSpPr txBox="1"/>
          <p:nvPr/>
        </p:nvSpPr>
        <p:spPr>
          <a:xfrm>
            <a:off x="907950" y="256497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a single IAM user for the developer team, and attach the required IAM policies to the user.</a:t>
            </a:r>
            <a:endParaRPr b="0" i="0" sz="1600" u="none" cap="none" strike="noStrike">
              <a:solidFill>
                <a:srgbClr val="232F3E"/>
              </a:solidFill>
              <a:latin typeface="Arial"/>
              <a:ea typeface="Arial"/>
              <a:cs typeface="Arial"/>
              <a:sym typeface="Arial"/>
            </a:endParaRPr>
          </a:p>
        </p:txBody>
      </p:sp>
      <p:sp>
        <p:nvSpPr>
          <p:cNvPr id="2448" name="Google Shape;2448;p243"/>
          <p:cNvSpPr txBox="1"/>
          <p:nvPr/>
        </p:nvSpPr>
        <p:spPr>
          <a:xfrm>
            <a:off x="2477" y="320891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2449" name="Google Shape;2449;p243"/>
          <p:cNvSpPr txBox="1"/>
          <p:nvPr/>
        </p:nvSpPr>
        <p:spPr>
          <a:xfrm>
            <a:off x="907950" y="320891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an IAM user for each developer, and attach the required IAM policies to each user.</a:t>
            </a:r>
            <a:endParaRPr sz="1600">
              <a:solidFill>
                <a:srgbClr val="232F3E"/>
              </a:solidFill>
              <a:latin typeface="Arial"/>
              <a:ea typeface="Arial"/>
              <a:cs typeface="Arial"/>
              <a:sym typeface="Arial"/>
            </a:endParaRPr>
          </a:p>
        </p:txBody>
      </p:sp>
      <p:sp>
        <p:nvSpPr>
          <p:cNvPr id="2450" name="Google Shape;2450;p243"/>
          <p:cNvSpPr txBox="1"/>
          <p:nvPr/>
        </p:nvSpPr>
        <p:spPr>
          <a:xfrm>
            <a:off x="2477" y="385285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2451" name="Google Shape;2451;p243"/>
          <p:cNvSpPr txBox="1"/>
          <p:nvPr/>
        </p:nvSpPr>
        <p:spPr>
          <a:xfrm>
            <a:off x="907950" y="385285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an IAM user for each developer, put them all in an IAM group, and attach the required IAM policies to the group.</a:t>
            </a:r>
            <a:endParaRPr sz="1600">
              <a:solidFill>
                <a:srgbClr val="232F3E"/>
              </a:solidFill>
              <a:latin typeface="Arial"/>
              <a:ea typeface="Arial"/>
              <a:cs typeface="Arial"/>
              <a:sym typeface="Arial"/>
            </a:endParaRPr>
          </a:p>
        </p:txBody>
      </p:sp>
      <p:sp>
        <p:nvSpPr>
          <p:cNvPr id="2452" name="Google Shape;2452;p243"/>
          <p:cNvSpPr txBox="1"/>
          <p:nvPr/>
        </p:nvSpPr>
        <p:spPr>
          <a:xfrm>
            <a:off x="2477" y="449679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2453" name="Google Shape;2453;p243"/>
          <p:cNvSpPr txBox="1"/>
          <p:nvPr/>
        </p:nvSpPr>
        <p:spPr>
          <a:xfrm>
            <a:off x="907950" y="449679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a single IAM user for the developer team, place it in an IAM group, and attach the required IAM policies to the group.</a:t>
            </a:r>
            <a:endParaRPr sz="1600">
              <a:solidFill>
                <a:srgbClr val="232F3E"/>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9" name="Google Shape;2459;p244"/>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2460" name="Google Shape;2460;p244"/>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The answer is C.</a:t>
            </a:r>
            <a:endParaRPr/>
          </a:p>
        </p:txBody>
      </p:sp>
      <p:sp>
        <p:nvSpPr>
          <p:cNvPr id="2461" name="Google Shape;2461;p244"/>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2462" name="Google Shape;2462;p244"/>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sp>
        <p:nvSpPr>
          <p:cNvPr id="2463" name="Google Shape;2463;p244"/>
          <p:cNvSpPr txBox="1"/>
          <p:nvPr/>
        </p:nvSpPr>
        <p:spPr>
          <a:xfrm>
            <a:off x="2477" y="385285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2464" name="Google Shape;2464;p244"/>
          <p:cNvSpPr txBox="1"/>
          <p:nvPr/>
        </p:nvSpPr>
        <p:spPr>
          <a:xfrm>
            <a:off x="907950" y="385285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Create an IAM user for each developer, put them all in an IAM group, and attach the required IAM policies to the group.</a:t>
            </a:r>
            <a:endParaRPr sz="1600">
              <a:solidFill>
                <a:srgbClr val="232F3E"/>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2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0" name="Google Shape;2470;p245"/>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2471" name="Google Shape;2471;p245"/>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93" name="Google Shape;1793;p194"/>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1F3F3"/>
              </a:buClr>
              <a:buSzPts val="3600"/>
              <a:buFont typeface="Play"/>
              <a:buNone/>
            </a:pPr>
            <a:r>
              <a:rPr lang="en-US"/>
              <a:t>As a cloud architect:</a:t>
            </a:r>
            <a:endParaRPr/>
          </a:p>
        </p:txBody>
      </p:sp>
      <p:sp>
        <p:nvSpPr>
          <p:cNvPr id="1794" name="Google Shape;1794;p194"/>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apply security best practices when I grant access to cloud resources so that I can minimize the risk of unwanted access at each layer of an architecture.</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1795" name="Google Shape;1795;p194"/>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01" name="Google Shape;1801;p19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Security principles</a:t>
            </a:r>
            <a:endParaRPr/>
          </a:p>
        </p:txBody>
      </p:sp>
      <p:sp>
        <p:nvSpPr>
          <p:cNvPr id="1802" name="Google Shape;1802;p19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Securing Access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808" name="Google Shape;1808;p19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shared responsibility model</a:t>
            </a:r>
            <a:endParaRPr/>
          </a:p>
        </p:txBody>
      </p:sp>
      <p:sp>
        <p:nvSpPr>
          <p:cNvPr id="1809" name="Google Shape;1809;p196"/>
          <p:cNvSpPr/>
          <p:nvPr/>
        </p:nvSpPr>
        <p:spPr>
          <a:xfrm>
            <a:off x="850452" y="1632303"/>
            <a:ext cx="1645920" cy="2416300"/>
          </a:xfrm>
          <a:prstGeom prst="rect">
            <a:avLst/>
          </a:prstGeom>
          <a:solidFill>
            <a:schemeClr val="accent1"/>
          </a:solidFill>
          <a:ln cap="flat" cmpd="sng" w="254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Play"/>
              <a:buNone/>
            </a:pPr>
            <a:r>
              <a:rPr b="1" i="0" lang="en-US" sz="1800" u="none" cap="none" strike="noStrike">
                <a:solidFill>
                  <a:srgbClr val="FFFFFF"/>
                </a:solidFill>
                <a:latin typeface="Play"/>
                <a:ea typeface="Play"/>
                <a:cs typeface="Play"/>
                <a:sym typeface="Play"/>
              </a:rPr>
              <a:t>Customer</a:t>
            </a:r>
            <a:endParaRPr/>
          </a:p>
          <a:p>
            <a:pPr indent="0" lvl="0" marL="0" marR="0" rtl="0" algn="ctr">
              <a:lnSpc>
                <a:spcPct val="100000"/>
              </a:lnSpc>
              <a:spcBef>
                <a:spcPts val="1200"/>
              </a:spcBef>
              <a:spcAft>
                <a:spcPts val="0"/>
              </a:spcAft>
              <a:buClr>
                <a:srgbClr val="FFFFFF"/>
              </a:buClr>
              <a:buSzPts val="1600"/>
              <a:buFont typeface="Play"/>
              <a:buNone/>
            </a:pPr>
            <a:r>
              <a:rPr b="0" i="0" lang="en-US" sz="1600" u="none" cap="none" strike="noStrike">
                <a:solidFill>
                  <a:srgbClr val="FFFFFF"/>
                </a:solidFill>
                <a:latin typeface="Play"/>
                <a:ea typeface="Play"/>
                <a:cs typeface="Play"/>
                <a:sym typeface="Play"/>
              </a:rPr>
              <a:t>Responsible for security</a:t>
            </a:r>
            <a:br>
              <a:rPr b="0" i="0" lang="en-US" sz="1600" u="none" cap="none" strike="noStrike">
                <a:solidFill>
                  <a:srgbClr val="FFFFFF"/>
                </a:solidFill>
                <a:latin typeface="Play"/>
                <a:ea typeface="Play"/>
                <a:cs typeface="Play"/>
                <a:sym typeface="Play"/>
              </a:rPr>
            </a:br>
            <a:r>
              <a:rPr b="0" i="0" lang="en-US" sz="1600" u="none" cap="none" strike="noStrike">
                <a:solidFill>
                  <a:srgbClr val="FFFFFF"/>
                </a:solidFill>
                <a:latin typeface="Play"/>
                <a:ea typeface="Play"/>
                <a:cs typeface="Play"/>
                <a:sym typeface="Play"/>
              </a:rPr>
              <a:t> IN the cloud</a:t>
            </a:r>
            <a:endParaRPr/>
          </a:p>
        </p:txBody>
      </p:sp>
      <p:graphicFrame>
        <p:nvGraphicFramePr>
          <p:cNvPr id="1810" name="Google Shape;1810;p196"/>
          <p:cNvGraphicFramePr/>
          <p:nvPr/>
        </p:nvGraphicFramePr>
        <p:xfrm>
          <a:off x="2581132" y="1632303"/>
          <a:ext cx="3000000" cy="3000000"/>
        </p:xfrm>
        <a:graphic>
          <a:graphicData uri="http://schemas.openxmlformats.org/drawingml/2006/table">
            <a:tbl>
              <a:tblPr>
                <a:noFill/>
                <a:tableStyleId>{0EC76099-C4DD-4061-9935-F739AE7C12C8}</a:tableStyleId>
              </a:tblPr>
              <a:tblGrid>
                <a:gridCol w="2834675"/>
                <a:gridCol w="2834675"/>
                <a:gridCol w="2834675"/>
              </a:tblGrid>
              <a:tr h="469825">
                <a:tc gridSpan="3">
                  <a:txBody>
                    <a:bodyPr/>
                    <a:lstStyle/>
                    <a:p>
                      <a:pPr indent="0" lvl="0" marL="0" marR="0" rtl="0" algn="ctr">
                        <a:spcBef>
                          <a:spcPts val="0"/>
                        </a:spcBef>
                        <a:spcAft>
                          <a:spcPts val="0"/>
                        </a:spcAft>
                        <a:buNone/>
                      </a:pPr>
                      <a:r>
                        <a:rPr lang="en-US" sz="1600" u="none" cap="none" strike="noStrike">
                          <a:solidFill>
                            <a:schemeClr val="lt1"/>
                          </a:solidFill>
                        </a:rPr>
                        <a:t>Customer data</a:t>
                      </a:r>
                      <a:endParaRPr/>
                    </a:p>
                  </a:txBody>
                  <a:tcPr marT="91450" marB="914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hMerge="1"/>
                <a:tc hMerge="1"/>
              </a:tr>
              <a:tr h="469825">
                <a:tc gridSpan="3">
                  <a:txBody>
                    <a:bodyPr/>
                    <a:lstStyle/>
                    <a:p>
                      <a:pPr indent="0" lvl="0" marL="0" marR="0" rtl="0" algn="ctr">
                        <a:spcBef>
                          <a:spcPts val="0"/>
                        </a:spcBef>
                        <a:spcAft>
                          <a:spcPts val="0"/>
                        </a:spcAft>
                        <a:buNone/>
                      </a:pPr>
                      <a:r>
                        <a:rPr lang="en-US" sz="1600" u="none" cap="none" strike="noStrike">
                          <a:solidFill>
                            <a:schemeClr val="lt1"/>
                          </a:solidFill>
                        </a:rPr>
                        <a:t>Platform, applications, identity and access management</a:t>
                      </a:r>
                      <a:endParaRPr/>
                    </a:p>
                  </a:txBody>
                  <a:tcPr marT="91450" marB="914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hMerge="1"/>
                <a:tc hMerge="1"/>
              </a:tr>
              <a:tr h="469825">
                <a:tc gridSpan="3">
                  <a:txBody>
                    <a:bodyPr/>
                    <a:lstStyle/>
                    <a:p>
                      <a:pPr indent="0" lvl="0" marL="0" marR="0" rtl="0" algn="ctr">
                        <a:spcBef>
                          <a:spcPts val="0"/>
                        </a:spcBef>
                        <a:spcAft>
                          <a:spcPts val="0"/>
                        </a:spcAft>
                        <a:buNone/>
                      </a:pPr>
                      <a:r>
                        <a:rPr lang="en-US" sz="1600" u="none" cap="none" strike="noStrike">
                          <a:solidFill>
                            <a:schemeClr val="lt1"/>
                          </a:solidFill>
                        </a:rPr>
                        <a:t>Operating system, network and firewall configurations</a:t>
                      </a:r>
                      <a:endParaRPr/>
                    </a:p>
                  </a:txBody>
                  <a:tcPr marT="91450" marB="914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hMerge="1"/>
                <a:tc hMerge="1"/>
              </a:tr>
              <a:tr h="1006800">
                <a:tc>
                  <a:txBody>
                    <a:bodyPr/>
                    <a:lstStyle/>
                    <a:p>
                      <a:pPr indent="0" lvl="0" marL="0" marR="0" rtl="0" algn="l">
                        <a:spcBef>
                          <a:spcPts val="0"/>
                        </a:spcBef>
                        <a:spcAft>
                          <a:spcPts val="0"/>
                        </a:spcAft>
                        <a:buNone/>
                      </a:pPr>
                      <a:r>
                        <a:rPr lang="en-US" sz="1600" u="none" cap="none" strike="noStrike">
                          <a:solidFill>
                            <a:schemeClr val="lt1"/>
                          </a:solidFill>
                        </a:rPr>
                        <a:t>Client-side data encryption and data integrity, authentication</a:t>
                      </a:r>
                      <a:endParaRPr/>
                    </a:p>
                  </a:txBody>
                  <a:tcPr marT="91450" marB="91450" marR="91450" marL="91450">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lang="en-US" sz="1600" u="none" cap="none" strike="noStrike">
                          <a:solidFill>
                            <a:schemeClr val="lt1"/>
                          </a:solidFill>
                        </a:rPr>
                        <a:t>Server-side encryption (file system and/or data)</a:t>
                      </a:r>
                      <a:endParaRPr/>
                    </a:p>
                  </a:txBody>
                  <a:tcPr marT="91450" marB="91450"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lang="en-US" sz="1600" u="none" cap="none" strike="noStrike">
                          <a:solidFill>
                            <a:schemeClr val="lt1"/>
                          </a:solidFill>
                        </a:rPr>
                        <a:t>Networking traffic protection (encryption, integrity, identity)</a:t>
                      </a:r>
                      <a:endParaRPr/>
                    </a:p>
                  </a:txBody>
                  <a:tcPr marT="91450" marB="91450" marR="91450" marL="91450">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bl>
          </a:graphicData>
        </a:graphic>
      </p:graphicFrame>
      <p:sp>
        <p:nvSpPr>
          <p:cNvPr id="1811" name="Google Shape;1811;p196"/>
          <p:cNvSpPr/>
          <p:nvPr/>
        </p:nvSpPr>
        <p:spPr>
          <a:xfrm>
            <a:off x="850452" y="4169268"/>
            <a:ext cx="1645920" cy="1706880"/>
          </a:xfrm>
          <a:prstGeom prst="rect">
            <a:avLst/>
          </a:prstGeom>
          <a:solidFill>
            <a:schemeClr val="lt2"/>
          </a:solidFill>
          <a:ln cap="flat" cmpd="sng" w="254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Play"/>
              <a:buNone/>
            </a:pPr>
            <a:r>
              <a:rPr b="1" i="0" lang="en-US" sz="1800" u="none" cap="none" strike="noStrike">
                <a:solidFill>
                  <a:srgbClr val="000000"/>
                </a:solidFill>
                <a:latin typeface="Play"/>
                <a:ea typeface="Play"/>
                <a:cs typeface="Play"/>
                <a:sym typeface="Play"/>
              </a:rPr>
              <a:t>AWS</a:t>
            </a:r>
            <a:endParaRPr/>
          </a:p>
          <a:p>
            <a:pPr indent="0" lvl="0" marL="0" marR="0" rtl="0" algn="ctr">
              <a:lnSpc>
                <a:spcPct val="100000"/>
              </a:lnSpc>
              <a:spcBef>
                <a:spcPts val="120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Responsible for security </a:t>
            </a:r>
            <a:br>
              <a:rPr b="0" i="0" lang="en-US" sz="1600" u="none" cap="none" strike="noStrike">
                <a:solidFill>
                  <a:srgbClr val="000000"/>
                </a:solidFill>
                <a:latin typeface="Play"/>
                <a:ea typeface="Play"/>
                <a:cs typeface="Play"/>
                <a:sym typeface="Play"/>
              </a:rPr>
            </a:br>
            <a:r>
              <a:rPr b="0" i="0" lang="en-US" sz="1600" u="none" cap="none" strike="noStrike">
                <a:solidFill>
                  <a:srgbClr val="000000"/>
                </a:solidFill>
                <a:latin typeface="Play"/>
                <a:ea typeface="Play"/>
                <a:cs typeface="Play"/>
                <a:sym typeface="Play"/>
              </a:rPr>
              <a:t>OF the cloud</a:t>
            </a:r>
            <a:endParaRPr/>
          </a:p>
        </p:txBody>
      </p:sp>
      <p:graphicFrame>
        <p:nvGraphicFramePr>
          <p:cNvPr id="1812" name="Google Shape;1812;p196"/>
          <p:cNvGraphicFramePr/>
          <p:nvPr/>
        </p:nvGraphicFramePr>
        <p:xfrm>
          <a:off x="2581132" y="4169268"/>
          <a:ext cx="3000000" cy="3000000"/>
        </p:xfrm>
        <a:graphic>
          <a:graphicData uri="http://schemas.openxmlformats.org/drawingml/2006/table">
            <a:tbl>
              <a:tblPr>
                <a:noFill/>
                <a:tableStyleId>{0EC76099-C4DD-4061-9935-F739AE7C12C8}</a:tableStyleId>
              </a:tblPr>
              <a:tblGrid>
                <a:gridCol w="1655675"/>
                <a:gridCol w="883900"/>
                <a:gridCol w="1361650"/>
                <a:gridCol w="1977875"/>
                <a:gridCol w="650825"/>
                <a:gridCol w="1974100"/>
              </a:tblGrid>
              <a:tr h="264100">
                <a:tc gridSpan="6">
                  <a:txBody>
                    <a:bodyPr/>
                    <a:lstStyle/>
                    <a:p>
                      <a:pPr indent="0" lvl="0" marL="0" marR="0" rtl="0" algn="ctr">
                        <a:spcBef>
                          <a:spcPts val="0"/>
                        </a:spcBef>
                        <a:spcAft>
                          <a:spcPts val="0"/>
                        </a:spcAft>
                        <a:buNone/>
                      </a:pPr>
                      <a:r>
                        <a:rPr b="0" lang="en-US" sz="1600" u="none" cap="none" strike="noStrike">
                          <a:solidFill>
                            <a:schemeClr val="lt1"/>
                          </a:solidFill>
                        </a:rPr>
                        <a:t>AWS foundation services</a:t>
                      </a:r>
                      <a:endParaRPr/>
                    </a:p>
                  </a:txBody>
                  <a:tcPr marT="91450" marB="91450" marR="91450" marL="9145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hMerge="1"/>
                <a:tc hMerge="1"/>
                <a:tc hMerge="1"/>
                <a:tc hMerge="1"/>
                <a:tc hMerge="1"/>
              </a:tr>
              <a:tr h="264100">
                <a:tc>
                  <a:txBody>
                    <a:bodyPr/>
                    <a:lstStyle/>
                    <a:p>
                      <a:pPr indent="0" lvl="0" marL="0" marR="0" rtl="0" algn="ctr">
                        <a:spcBef>
                          <a:spcPts val="0"/>
                        </a:spcBef>
                        <a:spcAft>
                          <a:spcPts val="0"/>
                        </a:spcAft>
                        <a:buNone/>
                      </a:pPr>
                      <a:r>
                        <a:rPr lang="en-US" sz="1600" u="none" cap="none" strike="noStrike"/>
                        <a:t>Compute</a:t>
                      </a:r>
                      <a:endParaRPr/>
                    </a:p>
                  </a:txBody>
                  <a:tcPr marT="91450" marB="91450" marR="91450" marL="91450"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gridSpan="2">
                  <a:txBody>
                    <a:bodyPr/>
                    <a:lstStyle/>
                    <a:p>
                      <a:pPr indent="0" lvl="0" marL="0" marR="0" rtl="0" algn="ctr">
                        <a:spcBef>
                          <a:spcPts val="0"/>
                        </a:spcBef>
                        <a:spcAft>
                          <a:spcPts val="0"/>
                        </a:spcAft>
                        <a:buNone/>
                      </a:pPr>
                      <a:r>
                        <a:rPr lang="en-US" sz="1600" u="none" cap="none" strike="noStrike"/>
                        <a:t>Storage</a:t>
                      </a:r>
                      <a:endParaRPr/>
                    </a:p>
                  </a:txBody>
                  <a:tcPr marT="91450" marB="91450"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hMerge="1"/>
                <a:tc gridSpan="2">
                  <a:txBody>
                    <a:bodyPr/>
                    <a:lstStyle/>
                    <a:p>
                      <a:pPr indent="0" lvl="0" marL="0" marR="0" rtl="0" algn="ctr">
                        <a:spcBef>
                          <a:spcPts val="0"/>
                        </a:spcBef>
                        <a:spcAft>
                          <a:spcPts val="0"/>
                        </a:spcAft>
                        <a:buNone/>
                      </a:pPr>
                      <a:r>
                        <a:rPr lang="en-US" sz="1600" u="none" cap="none" strike="noStrike"/>
                        <a:t>Database</a:t>
                      </a:r>
                      <a:endParaRPr/>
                    </a:p>
                  </a:txBody>
                  <a:tcPr marT="91450" marB="91450"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hMerge="1"/>
                <a:tc>
                  <a:txBody>
                    <a:bodyPr/>
                    <a:lstStyle/>
                    <a:p>
                      <a:pPr indent="0" lvl="0" marL="0" marR="0" rtl="0" algn="ctr">
                        <a:spcBef>
                          <a:spcPts val="0"/>
                        </a:spcBef>
                        <a:spcAft>
                          <a:spcPts val="0"/>
                        </a:spcAft>
                        <a:buNone/>
                      </a:pPr>
                      <a:r>
                        <a:rPr lang="en-US" sz="1600" u="none" cap="none" strike="noStrike"/>
                        <a:t>Networking</a:t>
                      </a:r>
                      <a:endParaRPr/>
                    </a:p>
                  </a:txBody>
                  <a:tcPr marT="91450" marB="91450" marR="91450" marL="91450"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r h="264100">
                <a:tc gridSpan="6">
                  <a:txBody>
                    <a:bodyPr/>
                    <a:lstStyle/>
                    <a:p>
                      <a:pPr indent="0" lvl="0" marL="0" marR="0" rtl="0" algn="ctr">
                        <a:spcBef>
                          <a:spcPts val="0"/>
                        </a:spcBef>
                        <a:spcAft>
                          <a:spcPts val="0"/>
                        </a:spcAft>
                        <a:buNone/>
                      </a:pPr>
                      <a:r>
                        <a:rPr b="0" lang="en-US" sz="1600" u="none" cap="none" strike="noStrike">
                          <a:solidFill>
                            <a:schemeClr val="lt1"/>
                          </a:solidFill>
                        </a:rPr>
                        <a:t>AWS Global Infrastructure</a:t>
                      </a:r>
                      <a:endParaRPr/>
                    </a:p>
                  </a:txBody>
                  <a:tcPr marT="91450" marB="91450" marR="91450" marL="91450"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1"/>
                    </a:solidFill>
                  </a:tcPr>
                </a:tc>
                <a:tc hMerge="1"/>
                <a:tc hMerge="1"/>
                <a:tc hMerge="1"/>
                <a:tc hMerge="1"/>
                <a:tc hMerge="1"/>
              </a:tr>
              <a:tr h="264100">
                <a:tc gridSpan="2">
                  <a:txBody>
                    <a:bodyPr/>
                    <a:lstStyle/>
                    <a:p>
                      <a:pPr indent="0" lvl="0" marL="0" marR="0" rtl="0" algn="ctr">
                        <a:spcBef>
                          <a:spcPts val="0"/>
                        </a:spcBef>
                        <a:spcAft>
                          <a:spcPts val="0"/>
                        </a:spcAft>
                        <a:buNone/>
                      </a:pPr>
                      <a:r>
                        <a:rPr lang="en-US" sz="1600" u="none" cap="none" strike="noStrike"/>
                        <a:t>Regions</a:t>
                      </a:r>
                      <a:endParaRPr/>
                    </a:p>
                  </a:txBody>
                  <a:tcPr marT="91450" marB="91450" marR="91450" marL="91450"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hMerge="1"/>
                <a:tc gridSpan="2">
                  <a:txBody>
                    <a:bodyPr/>
                    <a:lstStyle/>
                    <a:p>
                      <a:pPr indent="0" lvl="0" marL="0" marR="0" rtl="0" algn="ctr">
                        <a:spcBef>
                          <a:spcPts val="0"/>
                        </a:spcBef>
                        <a:spcAft>
                          <a:spcPts val="0"/>
                        </a:spcAft>
                        <a:buNone/>
                      </a:pPr>
                      <a:r>
                        <a:rPr lang="en-US" sz="1600" u="none" cap="none" strike="noStrike"/>
                        <a:t>Availability Zones</a:t>
                      </a:r>
                      <a:endParaRPr sz="1800" u="none" cap="none" strike="noStrike"/>
                    </a:p>
                  </a:txBody>
                  <a:tcPr marT="91450" marB="91450"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hMerge="1"/>
                <a:tc gridSpan="2">
                  <a:txBody>
                    <a:bodyPr/>
                    <a:lstStyle/>
                    <a:p>
                      <a:pPr indent="0" lvl="0" marL="0" marR="0" rtl="0" algn="ctr">
                        <a:spcBef>
                          <a:spcPts val="0"/>
                        </a:spcBef>
                        <a:spcAft>
                          <a:spcPts val="0"/>
                        </a:spcAft>
                        <a:buNone/>
                      </a:pPr>
                      <a:r>
                        <a:rPr lang="en-US" sz="1600" u="none" cap="none" strike="noStrike"/>
                        <a:t>Edge locations</a:t>
                      </a:r>
                      <a:endParaRPr/>
                    </a:p>
                  </a:txBody>
                  <a:tcPr marT="91450" marB="91450" marR="91450" marL="91450"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hMerge="1"/>
              </a:tr>
            </a:tbl>
          </a:graphicData>
        </a:graphic>
      </p:graphicFrame>
      <p:cxnSp>
        <p:nvCxnSpPr>
          <p:cNvPr id="1813" name="Google Shape;1813;p196"/>
          <p:cNvCxnSpPr/>
          <p:nvPr/>
        </p:nvCxnSpPr>
        <p:spPr>
          <a:xfrm>
            <a:off x="982625" y="2606373"/>
            <a:ext cx="1381574" cy="0"/>
          </a:xfrm>
          <a:prstGeom prst="straightConnector1">
            <a:avLst/>
          </a:prstGeom>
          <a:noFill/>
          <a:ln cap="flat" cmpd="sng" w="25400">
            <a:solidFill>
              <a:schemeClr val="lt1"/>
            </a:solidFill>
            <a:prstDash val="solid"/>
            <a:round/>
            <a:headEnd len="sm" w="sm" type="none"/>
            <a:tailEnd len="sm" w="sm" type="none"/>
          </a:ln>
        </p:spPr>
      </p:cxnSp>
      <p:cxnSp>
        <p:nvCxnSpPr>
          <p:cNvPr id="1814" name="Google Shape;1814;p196"/>
          <p:cNvCxnSpPr/>
          <p:nvPr/>
        </p:nvCxnSpPr>
        <p:spPr>
          <a:xfrm>
            <a:off x="982625" y="4778643"/>
            <a:ext cx="1381574" cy="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100"/>
              <a:buFont typeface="Arial"/>
              <a:buNone/>
            </a:pPr>
            <a:fld id="{00000000-1234-1234-1234-123412341234}" type="slidenum">
              <a:rPr b="0" i="0" lang="en-US" sz="1100" u="none" cap="none" strike="noStrike">
                <a:solidFill>
                  <a:srgbClr val="232F3E"/>
                </a:solidFill>
                <a:latin typeface="Arial"/>
                <a:ea typeface="Arial"/>
                <a:cs typeface="Arial"/>
                <a:sym typeface="Arial"/>
              </a:rPr>
              <a:t>‹#›</a:t>
            </a:fld>
            <a:endParaRPr b="0" i="0" sz="1100" u="none" cap="none" strike="noStrike">
              <a:solidFill>
                <a:srgbClr val="232F3E"/>
              </a:solidFill>
              <a:latin typeface="Arial"/>
              <a:ea typeface="Arial"/>
              <a:cs typeface="Arial"/>
              <a:sym typeface="Arial"/>
            </a:endParaRPr>
          </a:p>
        </p:txBody>
      </p:sp>
      <p:sp>
        <p:nvSpPr>
          <p:cNvPr id="1820" name="Google Shape;1820;p19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Security is a Well-Architected Framework pillar</a:t>
            </a:r>
            <a:endParaRPr/>
          </a:p>
        </p:txBody>
      </p:sp>
      <p:pic>
        <p:nvPicPr>
          <p:cNvPr id="1821" name="Google Shape;1821;p197"/>
          <p:cNvPicPr preferRelativeResize="0"/>
          <p:nvPr/>
        </p:nvPicPr>
        <p:blipFill rotWithShape="1">
          <a:blip r:embed="rId3">
            <a:alphaModFix/>
          </a:blip>
          <a:srcRect b="0" l="0" r="0" t="0"/>
          <a:stretch/>
        </p:blipFill>
        <p:spPr>
          <a:xfrm>
            <a:off x="-157655" y="1273909"/>
            <a:ext cx="12192000" cy="4931974"/>
          </a:xfrm>
          <a:prstGeom prst="rect">
            <a:avLst/>
          </a:prstGeom>
          <a:noFill/>
          <a:ln>
            <a:noFill/>
          </a:ln>
        </p:spPr>
      </p:pic>
      <p:pic>
        <p:nvPicPr>
          <p:cNvPr id="1822" name="Google Shape;1822;p197"/>
          <p:cNvPicPr preferRelativeResize="0"/>
          <p:nvPr/>
        </p:nvPicPr>
        <p:blipFill rotWithShape="1">
          <a:blip r:embed="rId4">
            <a:alphaModFix/>
          </a:blip>
          <a:srcRect b="0" l="0" r="0" t="0"/>
          <a:stretch/>
        </p:blipFill>
        <p:spPr>
          <a:xfrm>
            <a:off x="2148267" y="1273909"/>
            <a:ext cx="1907470" cy="49377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